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Overpass"/>
      <p:regular r:id="rId15"/>
    </p:embeddedFont>
    <p:embeddedFont>
      <p:font typeface="Overpass"/>
      <p:regular r:id="rId16"/>
    </p:embeddedFont>
    <p:embeddedFont>
      <p:font typeface="Overpass"/>
      <p:regular r:id="rId17"/>
    </p:embeddedFont>
    <p:embeddedFont>
      <p:font typeface="Overpass"/>
      <p:regular r:id="rId18"/>
    </p:embeddedFont>
    <p:embeddedFont>
      <p:font typeface="Overpass"/>
      <p:regular r:id="rId19"/>
    </p:embeddedFont>
    <p:embeddedFont>
      <p:font typeface="Overpass"/>
      <p:regular r:id="rId20"/>
    </p:embeddedFont>
    <p:embeddedFont>
      <p:font typeface="Overpass"/>
      <p:regular r:id="rId21"/>
    </p:embeddedFont>
    <p:embeddedFont>
      <p:font typeface="Overpass"/>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2.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2-1.png>
</file>

<file path=ppt/media/image-2-2.png>
</file>

<file path=ppt/media/image-2-3.png>
</file>

<file path=ppt/media/image-2-4.png>
</file>

<file path=ppt/media/image-3-1.png>
</file>

<file path=ppt/media/image-3-2.png>
</file>

<file path=ppt/media/image-3-3.png>
</file>

<file path=ppt/media/image-3-4.png>
</file>

<file path=ppt/media/image-3-5.png>
</file>

<file path=ppt/media/image-6-1.png>
</file>

<file path=ppt/media/image-7-1.png>
</file>

<file path=ppt/media/image-7-2.png>
</file>

<file path=ppt/media/image-7-3.png>
</file>

<file path=ppt/media/image-7-4.png>
</file>

<file path=ppt/media/image-8-1.png>
</file>

<file path=ppt/media/image-8-2.png>
</file>

<file path=ppt/media/image-8-3.png>
</file>

<file path=ppt/media/image-8-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slideLayout" Target="../slideLayouts/slideLayout3.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png"/><Relationship Id="rId6" Type="http://schemas.openxmlformats.org/officeDocument/2006/relationships/slideLayout" Target="../slideLayouts/slideLayout4.xml"/><Relationship Id="rId7"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slideLayout" Target="../slideLayouts/slideLayout9.xml"/><Relationship Id="rId6"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386126"/>
            <a:ext cx="7468553" cy="2112050"/>
          </a:xfrm>
          <a:prstGeom prst="rect">
            <a:avLst/>
          </a:prstGeom>
          <a:noFill/>
          <a:ln/>
        </p:spPr>
        <p:txBody>
          <a:bodyPr wrap="square" lIns="0" tIns="0" rIns="0" bIns="0" rtlCol="0" anchor="t"/>
          <a:lstStyle/>
          <a:p>
            <a:pPr algn="l" indent="0" marL="0">
              <a:lnSpc>
                <a:spcPts val="5500"/>
              </a:lnSpc>
              <a:buNone/>
            </a:pPr>
            <a:r>
              <a:rPr lang="en-US" sz="4400" b="1" spc="-133" kern="0" dirty="0">
                <a:solidFill>
                  <a:srgbClr val="FFFFFF"/>
                </a:solidFill>
                <a:latin typeface="Overpass Bold" pitchFamily="34" charset="0"/>
                <a:ea typeface="Overpass Bold" pitchFamily="34" charset="-122"/>
                <a:cs typeface="Overpass Bold" pitchFamily="34" charset="-120"/>
              </a:rPr>
              <a:t>Server Log Data Extraction and User History Database Update</a:t>
            </a:r>
            <a:endParaRPr lang="en-US" sz="4400" dirty="0"/>
          </a:p>
        </p:txBody>
      </p:sp>
      <p:sp>
        <p:nvSpPr>
          <p:cNvPr id="4" name="Text 1"/>
          <p:cNvSpPr/>
          <p:nvPr/>
        </p:nvSpPr>
        <p:spPr>
          <a:xfrm>
            <a:off x="837724" y="3857149"/>
            <a:ext cx="7468553" cy="2298144"/>
          </a:xfrm>
          <a:prstGeom prst="rect">
            <a:avLst/>
          </a:prstGeom>
          <a:noFill/>
          <a:ln/>
        </p:spPr>
        <p:txBody>
          <a:bodyPr wrap="square" lIns="0" tIns="0" rIns="0" bIns="0" rtlCol="0" anchor="t"/>
          <a:lstStyle/>
          <a:p>
            <a:pPr algn="l" indent="0" marL="0">
              <a:lnSpc>
                <a:spcPts val="3000"/>
              </a:lnSpc>
              <a:buNone/>
            </a:pPr>
            <a:r>
              <a:rPr lang="en-US" sz="1850" dirty="0">
                <a:solidFill>
                  <a:srgbClr val="E5E0DF"/>
                </a:solidFill>
                <a:latin typeface="Overpass" pitchFamily="34" charset="0"/>
                <a:ea typeface="Overpass" pitchFamily="34" charset="-122"/>
                <a:cs typeface="Overpass" pitchFamily="34" charset="-120"/>
              </a:rPr>
              <a:t>This presentation outlines the process of extracting email addresses and dates from a server log file (mbox.txt), storing the data in MongoDB and SQLite databases, and performing analytical queries to gain insights. The project aims to ensure clean, accurate data for historical tracking and analysis. This program assessment submission details the approach, tools, and findings of the project.</a:t>
            </a:r>
            <a:endParaRPr lang="en-US" sz="1850" dirty="0"/>
          </a:p>
        </p:txBody>
      </p:sp>
      <p:sp>
        <p:nvSpPr>
          <p:cNvPr id="5" name="Shape 2"/>
          <p:cNvSpPr/>
          <p:nvPr/>
        </p:nvSpPr>
        <p:spPr>
          <a:xfrm>
            <a:off x="837724" y="6442353"/>
            <a:ext cx="382905" cy="382905"/>
          </a:xfrm>
          <a:prstGeom prst="roundRect">
            <a:avLst>
              <a:gd name="adj" fmla="val 23878209"/>
            </a:avLst>
          </a:prstGeom>
          <a:noFill/>
          <a:ln w="7620">
            <a:solidFill>
              <a:srgbClr val="3C3838"/>
            </a:solidFill>
            <a:prstDash val="solid"/>
          </a:ln>
        </p:spPr>
      </p:sp>
      <p:pic>
        <p:nvPicPr>
          <p:cNvPr id="6" name="Image 1" descr="preencoded.png">    </p:cNvPr>
          <p:cNvPicPr>
            <a:picLocks noChangeAspect="1"/>
          </p:cNvPicPr>
          <p:nvPr/>
        </p:nvPicPr>
        <p:blipFill>
          <a:blip r:embed="rId2"/>
          <a:stretch>
            <a:fillRect/>
          </a:stretch>
        </p:blipFill>
        <p:spPr>
          <a:xfrm>
            <a:off x="845344" y="6449973"/>
            <a:ext cx="367665" cy="367665"/>
          </a:xfrm>
          <a:prstGeom prst="rect">
            <a:avLst/>
          </a:prstGeom>
        </p:spPr>
      </p:pic>
      <p:sp>
        <p:nvSpPr>
          <p:cNvPr id="7" name="Text 3"/>
          <p:cNvSpPr/>
          <p:nvPr/>
        </p:nvSpPr>
        <p:spPr>
          <a:xfrm>
            <a:off x="1340287" y="6424493"/>
            <a:ext cx="1860828" cy="418862"/>
          </a:xfrm>
          <a:prstGeom prst="rect">
            <a:avLst/>
          </a:prstGeom>
          <a:noFill/>
          <a:ln/>
        </p:spPr>
        <p:txBody>
          <a:bodyPr wrap="none" lIns="0" tIns="0" rIns="0" bIns="0" rtlCol="0" anchor="t"/>
          <a:lstStyle/>
          <a:p>
            <a:pPr algn="l" indent="0" marL="0">
              <a:lnSpc>
                <a:spcPts val="3250"/>
              </a:lnSpc>
              <a:buNone/>
            </a:pPr>
            <a:r>
              <a:rPr lang="en-US" sz="2350" b="1" dirty="0">
                <a:solidFill>
                  <a:srgbClr val="E5E0DF"/>
                </a:solidFill>
                <a:latin typeface="Overpass Bold" pitchFamily="34" charset="0"/>
                <a:ea typeface="Overpass Bold" pitchFamily="34" charset="-122"/>
                <a:cs typeface="Overpass Bold" pitchFamily="34" charset="-120"/>
              </a:rPr>
              <a:t>by Yash Dalvi</a:t>
            </a:r>
            <a:endParaRPr lang="en-US" sz="23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20539" y="741998"/>
            <a:ext cx="7527488" cy="616982"/>
          </a:xfrm>
          <a:prstGeom prst="rect">
            <a:avLst/>
          </a:prstGeom>
          <a:noFill/>
          <a:ln/>
        </p:spPr>
        <p:txBody>
          <a:bodyPr wrap="none" lIns="0" tIns="0" rIns="0" bIns="0" rtlCol="0" anchor="t"/>
          <a:lstStyle/>
          <a:p>
            <a:pPr algn="l" indent="0" marL="0">
              <a:lnSpc>
                <a:spcPts val="4850"/>
              </a:lnSpc>
              <a:buNone/>
            </a:pPr>
            <a:r>
              <a:rPr lang="en-US" sz="3850" b="1" spc="-117" kern="0" dirty="0">
                <a:solidFill>
                  <a:srgbClr val="FFFFFF"/>
                </a:solidFill>
                <a:latin typeface="Overpass Bold" pitchFamily="34" charset="0"/>
                <a:ea typeface="Overpass Bold" pitchFamily="34" charset="-122"/>
                <a:cs typeface="Overpass Bold" pitchFamily="34" charset="-120"/>
              </a:rPr>
              <a:t>Problem Statement and Objectives</a:t>
            </a:r>
            <a:endParaRPr lang="en-US" sz="3850" dirty="0"/>
          </a:p>
        </p:txBody>
      </p:sp>
      <p:sp>
        <p:nvSpPr>
          <p:cNvPr id="4" name="Shape 1"/>
          <p:cNvSpPr/>
          <p:nvPr/>
        </p:nvSpPr>
        <p:spPr>
          <a:xfrm>
            <a:off x="6220539" y="1909524"/>
            <a:ext cx="471964" cy="471964"/>
          </a:xfrm>
          <a:prstGeom prst="roundRect">
            <a:avLst>
              <a:gd name="adj" fmla="val 18668"/>
            </a:avLst>
          </a:prstGeom>
          <a:solidFill>
            <a:srgbClr val="7E023C"/>
          </a:solidFill>
          <a:ln w="7620">
            <a:solidFill>
              <a:srgbClr val="971B55"/>
            </a:solidFill>
            <a:prstDash val="solid"/>
          </a:ln>
        </p:spPr>
      </p:sp>
      <p:pic>
        <p:nvPicPr>
          <p:cNvPr id="5" name="Image 1" descr="preencoded.png">    </p:cNvPr>
          <p:cNvPicPr>
            <a:picLocks noChangeAspect="1"/>
          </p:cNvPicPr>
          <p:nvPr/>
        </p:nvPicPr>
        <p:blipFill>
          <a:blip r:embed="rId2"/>
          <a:stretch>
            <a:fillRect/>
          </a:stretch>
        </p:blipFill>
        <p:spPr>
          <a:xfrm>
            <a:off x="6308467" y="1960424"/>
            <a:ext cx="296108" cy="370165"/>
          </a:xfrm>
          <a:prstGeom prst="rect">
            <a:avLst/>
          </a:prstGeom>
        </p:spPr>
      </p:pic>
      <p:sp>
        <p:nvSpPr>
          <p:cNvPr id="6" name="Text 2"/>
          <p:cNvSpPr/>
          <p:nvPr/>
        </p:nvSpPr>
        <p:spPr>
          <a:xfrm>
            <a:off x="6902172" y="1909524"/>
            <a:ext cx="2467928" cy="308491"/>
          </a:xfrm>
          <a:prstGeom prst="rect">
            <a:avLst/>
          </a:prstGeom>
          <a:noFill/>
          <a:ln/>
        </p:spPr>
        <p:txBody>
          <a:bodyPr wrap="none" lIns="0" tIns="0" rIns="0" bIns="0" rtlCol="0" anchor="t"/>
          <a:lstStyle/>
          <a:p>
            <a:pPr algn="l" indent="0" marL="0">
              <a:lnSpc>
                <a:spcPts val="2400"/>
              </a:lnSpc>
              <a:buNone/>
            </a:pPr>
            <a:r>
              <a:rPr lang="en-US" sz="1900" b="1" spc="-58" kern="0" dirty="0">
                <a:solidFill>
                  <a:srgbClr val="E5E0DF"/>
                </a:solidFill>
                <a:latin typeface="Overpass Bold" pitchFamily="34" charset="0"/>
                <a:ea typeface="Overpass Bold" pitchFamily="34" charset="-122"/>
                <a:cs typeface="Overpass Bold" pitchFamily="34" charset="-120"/>
              </a:rPr>
              <a:t>Objective</a:t>
            </a:r>
            <a:endParaRPr lang="en-US" sz="1900" dirty="0"/>
          </a:p>
        </p:txBody>
      </p:sp>
      <p:sp>
        <p:nvSpPr>
          <p:cNvPr id="7" name="Text 3"/>
          <p:cNvSpPr/>
          <p:nvPr/>
        </p:nvSpPr>
        <p:spPr>
          <a:xfrm>
            <a:off x="6902172" y="2343864"/>
            <a:ext cx="3051453" cy="1342549"/>
          </a:xfrm>
          <a:prstGeom prst="rect">
            <a:avLst/>
          </a:prstGeom>
          <a:noFill/>
          <a:ln/>
        </p:spPr>
        <p:txBody>
          <a:bodyPr wrap="square" lIns="0" tIns="0" rIns="0" bIns="0" rtlCol="0" anchor="t"/>
          <a:lstStyle/>
          <a:p>
            <a:pPr algn="l" indent="0" marL="0">
              <a:lnSpc>
                <a:spcPts val="2600"/>
              </a:lnSpc>
              <a:buNone/>
            </a:pPr>
            <a:r>
              <a:rPr lang="en-US" sz="1650" dirty="0">
                <a:solidFill>
                  <a:srgbClr val="E5E0DF"/>
                </a:solidFill>
                <a:latin typeface="Overpass" pitchFamily="34" charset="0"/>
                <a:ea typeface="Overpass" pitchFamily="34" charset="-122"/>
                <a:cs typeface="Overpass" pitchFamily="34" charset="-120"/>
              </a:rPr>
              <a:t>Extract email addresses and dates from a server log (mbox.txt) and store them in databases.</a:t>
            </a:r>
            <a:endParaRPr lang="en-US" sz="1650" dirty="0"/>
          </a:p>
        </p:txBody>
      </p:sp>
      <p:sp>
        <p:nvSpPr>
          <p:cNvPr id="8" name="Shape 4"/>
          <p:cNvSpPr/>
          <p:nvPr/>
        </p:nvSpPr>
        <p:spPr>
          <a:xfrm>
            <a:off x="10163294" y="1909524"/>
            <a:ext cx="471964" cy="471964"/>
          </a:xfrm>
          <a:prstGeom prst="roundRect">
            <a:avLst>
              <a:gd name="adj" fmla="val 18668"/>
            </a:avLst>
          </a:prstGeom>
          <a:solidFill>
            <a:srgbClr val="7E023C"/>
          </a:solidFill>
          <a:ln w="7620">
            <a:solidFill>
              <a:srgbClr val="971B55"/>
            </a:solidFill>
            <a:prstDash val="solid"/>
          </a:ln>
        </p:spPr>
      </p:sp>
      <p:pic>
        <p:nvPicPr>
          <p:cNvPr id="9" name="Image 2" descr="preencoded.png">    </p:cNvPr>
          <p:cNvPicPr>
            <a:picLocks noChangeAspect="1"/>
          </p:cNvPicPr>
          <p:nvPr/>
        </p:nvPicPr>
        <p:blipFill>
          <a:blip r:embed="rId3"/>
          <a:stretch>
            <a:fillRect/>
          </a:stretch>
        </p:blipFill>
        <p:spPr>
          <a:xfrm>
            <a:off x="10251222" y="1960424"/>
            <a:ext cx="296108" cy="370165"/>
          </a:xfrm>
          <a:prstGeom prst="rect">
            <a:avLst/>
          </a:prstGeom>
        </p:spPr>
      </p:pic>
      <p:sp>
        <p:nvSpPr>
          <p:cNvPr id="10" name="Text 5"/>
          <p:cNvSpPr/>
          <p:nvPr/>
        </p:nvSpPr>
        <p:spPr>
          <a:xfrm>
            <a:off x="10844927" y="1909524"/>
            <a:ext cx="2467928" cy="308491"/>
          </a:xfrm>
          <a:prstGeom prst="rect">
            <a:avLst/>
          </a:prstGeom>
          <a:noFill/>
          <a:ln/>
        </p:spPr>
        <p:txBody>
          <a:bodyPr wrap="none" lIns="0" tIns="0" rIns="0" bIns="0" rtlCol="0" anchor="t"/>
          <a:lstStyle/>
          <a:p>
            <a:pPr algn="l" indent="0" marL="0">
              <a:lnSpc>
                <a:spcPts val="2400"/>
              </a:lnSpc>
              <a:buNone/>
            </a:pPr>
            <a:r>
              <a:rPr lang="en-US" sz="1900" b="1" spc="-58" kern="0" dirty="0">
                <a:solidFill>
                  <a:srgbClr val="E5E0DF"/>
                </a:solidFill>
                <a:latin typeface="Overpass Bold" pitchFamily="34" charset="0"/>
                <a:ea typeface="Overpass Bold" pitchFamily="34" charset="-122"/>
                <a:cs typeface="Overpass Bold" pitchFamily="34" charset="-120"/>
              </a:rPr>
              <a:t>Goal</a:t>
            </a:r>
            <a:endParaRPr lang="en-US" sz="1900" dirty="0"/>
          </a:p>
        </p:txBody>
      </p:sp>
      <p:sp>
        <p:nvSpPr>
          <p:cNvPr id="11" name="Text 6"/>
          <p:cNvSpPr/>
          <p:nvPr/>
        </p:nvSpPr>
        <p:spPr>
          <a:xfrm>
            <a:off x="10844927" y="2343864"/>
            <a:ext cx="3051453" cy="671274"/>
          </a:xfrm>
          <a:prstGeom prst="rect">
            <a:avLst/>
          </a:prstGeom>
          <a:noFill/>
          <a:ln/>
        </p:spPr>
        <p:txBody>
          <a:bodyPr wrap="square" lIns="0" tIns="0" rIns="0" bIns="0" rtlCol="0" anchor="t"/>
          <a:lstStyle/>
          <a:p>
            <a:pPr algn="l" indent="0" marL="0">
              <a:lnSpc>
                <a:spcPts val="2600"/>
              </a:lnSpc>
              <a:buNone/>
            </a:pPr>
            <a:r>
              <a:rPr lang="en-US" sz="1650" dirty="0">
                <a:solidFill>
                  <a:srgbClr val="E5E0DF"/>
                </a:solidFill>
                <a:latin typeface="Overpass" pitchFamily="34" charset="0"/>
                <a:ea typeface="Overpass" pitchFamily="34" charset="-122"/>
                <a:cs typeface="Overpass" pitchFamily="34" charset="-120"/>
              </a:rPr>
              <a:t>Ensure clean, accurate data for historical tracking and analysis.</a:t>
            </a:r>
            <a:endParaRPr lang="en-US" sz="1650" dirty="0"/>
          </a:p>
        </p:txBody>
      </p:sp>
      <p:sp>
        <p:nvSpPr>
          <p:cNvPr id="12" name="Shape 7"/>
          <p:cNvSpPr/>
          <p:nvPr/>
        </p:nvSpPr>
        <p:spPr>
          <a:xfrm>
            <a:off x="6220539" y="4132064"/>
            <a:ext cx="471964" cy="471964"/>
          </a:xfrm>
          <a:prstGeom prst="roundRect">
            <a:avLst>
              <a:gd name="adj" fmla="val 18668"/>
            </a:avLst>
          </a:prstGeom>
          <a:solidFill>
            <a:srgbClr val="7E023C"/>
          </a:solidFill>
          <a:ln w="7620">
            <a:solidFill>
              <a:srgbClr val="971B55"/>
            </a:solidFill>
            <a:prstDash val="solid"/>
          </a:ln>
        </p:spPr>
      </p:sp>
      <p:pic>
        <p:nvPicPr>
          <p:cNvPr id="13" name="Image 3" descr="preencoded.png">    </p:cNvPr>
          <p:cNvPicPr>
            <a:picLocks noChangeAspect="1"/>
          </p:cNvPicPr>
          <p:nvPr/>
        </p:nvPicPr>
        <p:blipFill>
          <a:blip r:embed="rId4"/>
          <a:stretch>
            <a:fillRect/>
          </a:stretch>
        </p:blipFill>
        <p:spPr>
          <a:xfrm>
            <a:off x="6308467" y="4182963"/>
            <a:ext cx="296108" cy="370165"/>
          </a:xfrm>
          <a:prstGeom prst="rect">
            <a:avLst/>
          </a:prstGeom>
        </p:spPr>
      </p:pic>
      <p:sp>
        <p:nvSpPr>
          <p:cNvPr id="14" name="Text 8"/>
          <p:cNvSpPr/>
          <p:nvPr/>
        </p:nvSpPr>
        <p:spPr>
          <a:xfrm>
            <a:off x="6902172" y="4132064"/>
            <a:ext cx="2467928" cy="308491"/>
          </a:xfrm>
          <a:prstGeom prst="rect">
            <a:avLst/>
          </a:prstGeom>
          <a:noFill/>
          <a:ln/>
        </p:spPr>
        <p:txBody>
          <a:bodyPr wrap="none" lIns="0" tIns="0" rIns="0" bIns="0" rtlCol="0" anchor="t"/>
          <a:lstStyle/>
          <a:p>
            <a:pPr algn="l" indent="0" marL="0">
              <a:lnSpc>
                <a:spcPts val="2400"/>
              </a:lnSpc>
              <a:buNone/>
            </a:pPr>
            <a:r>
              <a:rPr lang="en-US" sz="1900" b="1" spc="-58" kern="0" dirty="0">
                <a:solidFill>
                  <a:srgbClr val="E5E0DF"/>
                </a:solidFill>
                <a:latin typeface="Overpass Bold" pitchFamily="34" charset="0"/>
                <a:ea typeface="Overpass Bold" pitchFamily="34" charset="-122"/>
                <a:cs typeface="Overpass Bold" pitchFamily="34" charset="-120"/>
              </a:rPr>
              <a:t>Tasks</a:t>
            </a:r>
            <a:endParaRPr lang="en-US" sz="1900" dirty="0"/>
          </a:p>
        </p:txBody>
      </p:sp>
      <p:sp>
        <p:nvSpPr>
          <p:cNvPr id="15" name="Text 9"/>
          <p:cNvSpPr/>
          <p:nvPr/>
        </p:nvSpPr>
        <p:spPr>
          <a:xfrm>
            <a:off x="6902172" y="4566404"/>
            <a:ext cx="6994088" cy="671274"/>
          </a:xfrm>
          <a:prstGeom prst="rect">
            <a:avLst/>
          </a:prstGeom>
          <a:noFill/>
          <a:ln/>
        </p:spPr>
        <p:txBody>
          <a:bodyPr wrap="square" lIns="0" tIns="0" rIns="0" bIns="0" rtlCol="0" anchor="t"/>
          <a:lstStyle/>
          <a:p>
            <a:pPr algn="l" indent="0" marL="0">
              <a:lnSpc>
                <a:spcPts val="2600"/>
              </a:lnSpc>
              <a:buNone/>
            </a:pPr>
            <a:r>
              <a:rPr lang="en-US" sz="1650" dirty="0">
                <a:solidFill>
                  <a:srgbClr val="E5E0DF"/>
                </a:solidFill>
                <a:latin typeface="Overpass" pitchFamily="34" charset="0"/>
                <a:ea typeface="Overpass" pitchFamily="34" charset="-122"/>
                <a:cs typeface="Overpass" pitchFamily="34" charset="-120"/>
              </a:rPr>
              <a:t>Extract and transform data, store in MongoDB and SQLite, and run analytical queries.</a:t>
            </a:r>
            <a:endParaRPr lang="en-US" sz="1650" dirty="0"/>
          </a:p>
        </p:txBody>
      </p:sp>
      <p:sp>
        <p:nvSpPr>
          <p:cNvPr id="16" name="Text 10"/>
          <p:cNvSpPr/>
          <p:nvPr/>
        </p:nvSpPr>
        <p:spPr>
          <a:xfrm>
            <a:off x="6220539" y="5473660"/>
            <a:ext cx="7675721" cy="2013823"/>
          </a:xfrm>
          <a:prstGeom prst="rect">
            <a:avLst/>
          </a:prstGeom>
          <a:noFill/>
          <a:ln/>
        </p:spPr>
        <p:txBody>
          <a:bodyPr wrap="square" lIns="0" tIns="0" rIns="0" bIns="0" rtlCol="0" anchor="t"/>
          <a:lstStyle/>
          <a:p>
            <a:pPr algn="l" indent="0" marL="0">
              <a:lnSpc>
                <a:spcPts val="2600"/>
              </a:lnSpc>
              <a:buNone/>
            </a:pPr>
            <a:r>
              <a:rPr lang="en-US" sz="1650" dirty="0">
                <a:solidFill>
                  <a:srgbClr val="E5E0DF"/>
                </a:solidFill>
                <a:latin typeface="Overpass" pitchFamily="34" charset="0"/>
                <a:ea typeface="Overpass" pitchFamily="34" charset="-122"/>
                <a:cs typeface="Overpass" pitchFamily="34" charset="-120"/>
              </a:rPr>
              <a:t>The primary objective is to extract relevant information from a server log file, specifically email addresses and dates. The ultimate goal is to maintain a clean and accurate dataset that can be used for historical tracking and in-depth analysis. This involves several key tasks, including data extraction, transformation, storage in both MongoDB and SQLite, and the execution of analytical queries to uncover valuable insights.</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793087"/>
          </a:xfrm>
          <a:prstGeom prst="rect">
            <a:avLst/>
          </a:prstGeom>
        </p:spPr>
      </p:pic>
      <p:sp>
        <p:nvSpPr>
          <p:cNvPr id="3" name="Text 0"/>
          <p:cNvSpPr/>
          <p:nvPr/>
        </p:nvSpPr>
        <p:spPr>
          <a:xfrm>
            <a:off x="782002" y="3407569"/>
            <a:ext cx="5682377" cy="657225"/>
          </a:xfrm>
          <a:prstGeom prst="rect">
            <a:avLst/>
          </a:prstGeom>
          <a:noFill/>
          <a:ln/>
        </p:spPr>
        <p:txBody>
          <a:bodyPr wrap="none" lIns="0" tIns="0" rIns="0" bIns="0" rtlCol="0" anchor="t"/>
          <a:lstStyle/>
          <a:p>
            <a:pPr algn="l" indent="0" marL="0">
              <a:lnSpc>
                <a:spcPts val="5150"/>
              </a:lnSpc>
              <a:buNone/>
            </a:pPr>
            <a:r>
              <a:rPr lang="en-US" sz="4100" b="1" spc="-124" kern="0" dirty="0">
                <a:solidFill>
                  <a:srgbClr val="FFFFFF"/>
                </a:solidFill>
                <a:latin typeface="Overpass Bold" pitchFamily="34" charset="0"/>
                <a:ea typeface="Overpass Bold" pitchFamily="34" charset="-122"/>
                <a:cs typeface="Overpass Bold" pitchFamily="34" charset="-120"/>
              </a:rPr>
              <a:t>Tools Used in the Project</a:t>
            </a:r>
            <a:endParaRPr lang="en-US" sz="4100" dirty="0"/>
          </a:p>
        </p:txBody>
      </p:sp>
      <p:pic>
        <p:nvPicPr>
          <p:cNvPr id="4" name="Image 1" descr="preencoded.png">    </p:cNvPr>
          <p:cNvPicPr>
            <a:picLocks noChangeAspect="1"/>
          </p:cNvPicPr>
          <p:nvPr/>
        </p:nvPicPr>
        <p:blipFill>
          <a:blip r:embed="rId2"/>
          <a:stretch>
            <a:fillRect/>
          </a:stretch>
        </p:blipFill>
        <p:spPr>
          <a:xfrm>
            <a:off x="782002" y="4439007"/>
            <a:ext cx="558522" cy="558522"/>
          </a:xfrm>
          <a:prstGeom prst="rect">
            <a:avLst/>
          </a:prstGeom>
        </p:spPr>
      </p:pic>
      <p:sp>
        <p:nvSpPr>
          <p:cNvPr id="5" name="Text 1"/>
          <p:cNvSpPr/>
          <p:nvPr/>
        </p:nvSpPr>
        <p:spPr>
          <a:xfrm>
            <a:off x="1563886" y="4399955"/>
            <a:ext cx="2233255" cy="328613"/>
          </a:xfrm>
          <a:prstGeom prst="rect">
            <a:avLst/>
          </a:prstGeom>
          <a:noFill/>
          <a:ln/>
        </p:spPr>
        <p:txBody>
          <a:bodyPr wrap="none" lIns="0" tIns="0" rIns="0" bIns="0" rtlCol="0" anchor="t"/>
          <a:lstStyle/>
          <a:p>
            <a:pPr algn="l" indent="0" marL="0">
              <a:lnSpc>
                <a:spcPts val="2550"/>
              </a:lnSpc>
              <a:buNone/>
            </a:pPr>
            <a:r>
              <a:rPr lang="en-US" sz="2050" b="1" spc="-62" kern="0" dirty="0">
                <a:solidFill>
                  <a:srgbClr val="E5E0DF"/>
                </a:solidFill>
                <a:latin typeface="Overpass Bold" pitchFamily="34" charset="0"/>
                <a:ea typeface="Overpass Bold" pitchFamily="34" charset="-122"/>
                <a:cs typeface="Overpass Bold" pitchFamily="34" charset="-120"/>
              </a:rPr>
              <a:t>Python</a:t>
            </a:r>
            <a:endParaRPr lang="en-US" sz="2050" dirty="0"/>
          </a:p>
        </p:txBody>
      </p:sp>
      <p:sp>
        <p:nvSpPr>
          <p:cNvPr id="6" name="Text 2"/>
          <p:cNvSpPr/>
          <p:nvPr/>
        </p:nvSpPr>
        <p:spPr>
          <a:xfrm>
            <a:off x="1563886" y="4862632"/>
            <a:ext cx="2233255" cy="1072634"/>
          </a:xfrm>
          <a:prstGeom prst="rect">
            <a:avLst/>
          </a:prstGeom>
          <a:noFill/>
          <a:ln/>
        </p:spPr>
        <p:txBody>
          <a:bodyPr wrap="square" lIns="0" tIns="0" rIns="0" bIns="0" rtlCol="0" anchor="t"/>
          <a:lstStyle/>
          <a:p>
            <a:pPr algn="l" indent="0" marL="0">
              <a:lnSpc>
                <a:spcPts val="2800"/>
              </a:lnSpc>
              <a:buNone/>
            </a:pPr>
            <a:r>
              <a:rPr lang="en-US" sz="1750" dirty="0">
                <a:solidFill>
                  <a:srgbClr val="E5E0DF"/>
                </a:solidFill>
                <a:latin typeface="Overpass" pitchFamily="34" charset="0"/>
                <a:ea typeface="Overpass" pitchFamily="34" charset="-122"/>
                <a:cs typeface="Overpass" pitchFamily="34" charset="-120"/>
              </a:rPr>
              <a:t>Core language for scripting and automation.</a:t>
            </a:r>
            <a:endParaRPr lang="en-US" sz="1750" dirty="0"/>
          </a:p>
        </p:txBody>
      </p:sp>
      <p:pic>
        <p:nvPicPr>
          <p:cNvPr id="7" name="Image 2" descr="preencoded.png">    </p:cNvPr>
          <p:cNvPicPr>
            <a:picLocks noChangeAspect="1"/>
          </p:cNvPicPr>
          <p:nvPr/>
        </p:nvPicPr>
        <p:blipFill>
          <a:blip r:embed="rId3"/>
          <a:stretch>
            <a:fillRect/>
          </a:stretch>
        </p:blipFill>
        <p:spPr>
          <a:xfrm>
            <a:off x="4132302" y="4439007"/>
            <a:ext cx="558522" cy="558522"/>
          </a:xfrm>
          <a:prstGeom prst="rect">
            <a:avLst/>
          </a:prstGeom>
        </p:spPr>
      </p:pic>
      <p:sp>
        <p:nvSpPr>
          <p:cNvPr id="8" name="Text 3"/>
          <p:cNvSpPr/>
          <p:nvPr/>
        </p:nvSpPr>
        <p:spPr>
          <a:xfrm>
            <a:off x="4914186" y="4399955"/>
            <a:ext cx="2233374" cy="328613"/>
          </a:xfrm>
          <a:prstGeom prst="rect">
            <a:avLst/>
          </a:prstGeom>
          <a:noFill/>
          <a:ln/>
        </p:spPr>
        <p:txBody>
          <a:bodyPr wrap="none" lIns="0" tIns="0" rIns="0" bIns="0" rtlCol="0" anchor="t"/>
          <a:lstStyle/>
          <a:p>
            <a:pPr algn="l" indent="0" marL="0">
              <a:lnSpc>
                <a:spcPts val="2550"/>
              </a:lnSpc>
              <a:buNone/>
            </a:pPr>
            <a:r>
              <a:rPr lang="en-US" sz="2050" b="1" spc="-62" kern="0" dirty="0">
                <a:solidFill>
                  <a:srgbClr val="E5E0DF"/>
                </a:solidFill>
                <a:latin typeface="Overpass Bold" pitchFamily="34" charset="0"/>
                <a:ea typeface="Overpass Bold" pitchFamily="34" charset="-122"/>
                <a:cs typeface="Overpass Bold" pitchFamily="34" charset="-120"/>
              </a:rPr>
              <a:t>SQLite</a:t>
            </a:r>
            <a:endParaRPr lang="en-US" sz="2050" dirty="0"/>
          </a:p>
        </p:txBody>
      </p:sp>
      <p:sp>
        <p:nvSpPr>
          <p:cNvPr id="9" name="Text 4"/>
          <p:cNvSpPr/>
          <p:nvPr/>
        </p:nvSpPr>
        <p:spPr>
          <a:xfrm>
            <a:off x="4914186" y="4862632"/>
            <a:ext cx="2233374" cy="715089"/>
          </a:xfrm>
          <a:prstGeom prst="rect">
            <a:avLst/>
          </a:prstGeom>
          <a:noFill/>
          <a:ln/>
        </p:spPr>
        <p:txBody>
          <a:bodyPr wrap="square" lIns="0" tIns="0" rIns="0" bIns="0" rtlCol="0" anchor="t"/>
          <a:lstStyle/>
          <a:p>
            <a:pPr algn="l" indent="0" marL="0">
              <a:lnSpc>
                <a:spcPts val="2800"/>
              </a:lnSpc>
              <a:buNone/>
            </a:pPr>
            <a:r>
              <a:rPr lang="en-US" sz="1750" dirty="0">
                <a:solidFill>
                  <a:srgbClr val="E5E0DF"/>
                </a:solidFill>
                <a:latin typeface="Overpass" pitchFamily="34" charset="0"/>
                <a:ea typeface="Overpass" pitchFamily="34" charset="-122"/>
                <a:cs typeface="Overpass" pitchFamily="34" charset="-120"/>
              </a:rPr>
              <a:t>Relational database for structured queries.</a:t>
            </a:r>
            <a:endParaRPr lang="en-US" sz="1750" dirty="0"/>
          </a:p>
        </p:txBody>
      </p:sp>
      <p:pic>
        <p:nvPicPr>
          <p:cNvPr id="10" name="Image 3" descr="preencoded.png">    </p:cNvPr>
          <p:cNvPicPr>
            <a:picLocks noChangeAspect="1"/>
          </p:cNvPicPr>
          <p:nvPr/>
        </p:nvPicPr>
        <p:blipFill>
          <a:blip r:embed="rId4"/>
          <a:stretch>
            <a:fillRect/>
          </a:stretch>
        </p:blipFill>
        <p:spPr>
          <a:xfrm>
            <a:off x="7482721" y="4439007"/>
            <a:ext cx="558522" cy="558522"/>
          </a:xfrm>
          <a:prstGeom prst="rect">
            <a:avLst/>
          </a:prstGeom>
        </p:spPr>
      </p:pic>
      <p:sp>
        <p:nvSpPr>
          <p:cNvPr id="11" name="Text 5"/>
          <p:cNvSpPr/>
          <p:nvPr/>
        </p:nvSpPr>
        <p:spPr>
          <a:xfrm>
            <a:off x="8264604" y="4399955"/>
            <a:ext cx="2233374" cy="328613"/>
          </a:xfrm>
          <a:prstGeom prst="rect">
            <a:avLst/>
          </a:prstGeom>
          <a:noFill/>
          <a:ln/>
        </p:spPr>
        <p:txBody>
          <a:bodyPr wrap="none" lIns="0" tIns="0" rIns="0" bIns="0" rtlCol="0" anchor="t"/>
          <a:lstStyle/>
          <a:p>
            <a:pPr algn="l" indent="0" marL="0">
              <a:lnSpc>
                <a:spcPts val="2550"/>
              </a:lnSpc>
              <a:buNone/>
            </a:pPr>
            <a:r>
              <a:rPr lang="en-US" sz="2050" b="1" spc="-62" kern="0" dirty="0">
                <a:solidFill>
                  <a:srgbClr val="E5E0DF"/>
                </a:solidFill>
                <a:latin typeface="Overpass Bold" pitchFamily="34" charset="0"/>
                <a:ea typeface="Overpass Bold" pitchFamily="34" charset="-122"/>
                <a:cs typeface="Overpass Bold" pitchFamily="34" charset="-120"/>
              </a:rPr>
              <a:t>MongoDB</a:t>
            </a:r>
            <a:endParaRPr lang="en-US" sz="2050" dirty="0"/>
          </a:p>
        </p:txBody>
      </p:sp>
      <p:sp>
        <p:nvSpPr>
          <p:cNvPr id="12" name="Text 6"/>
          <p:cNvSpPr/>
          <p:nvPr/>
        </p:nvSpPr>
        <p:spPr>
          <a:xfrm>
            <a:off x="8264604" y="4862632"/>
            <a:ext cx="2233374" cy="715089"/>
          </a:xfrm>
          <a:prstGeom prst="rect">
            <a:avLst/>
          </a:prstGeom>
          <a:noFill/>
          <a:ln/>
        </p:spPr>
        <p:txBody>
          <a:bodyPr wrap="square" lIns="0" tIns="0" rIns="0" bIns="0" rtlCol="0" anchor="t"/>
          <a:lstStyle/>
          <a:p>
            <a:pPr algn="l" indent="0" marL="0">
              <a:lnSpc>
                <a:spcPts val="2800"/>
              </a:lnSpc>
              <a:buNone/>
            </a:pPr>
            <a:r>
              <a:rPr lang="en-US" sz="1750" dirty="0">
                <a:solidFill>
                  <a:srgbClr val="E5E0DF"/>
                </a:solidFill>
                <a:latin typeface="Overpass" pitchFamily="34" charset="0"/>
                <a:ea typeface="Overpass" pitchFamily="34" charset="-122"/>
                <a:cs typeface="Overpass" pitchFamily="34" charset="-120"/>
              </a:rPr>
              <a:t>NoSQL database for flexible storage.</a:t>
            </a:r>
            <a:endParaRPr lang="en-US" sz="1750" dirty="0"/>
          </a:p>
        </p:txBody>
      </p:sp>
      <p:pic>
        <p:nvPicPr>
          <p:cNvPr id="13" name="Image 4" descr="preencoded.png">    </p:cNvPr>
          <p:cNvPicPr>
            <a:picLocks noChangeAspect="1"/>
          </p:cNvPicPr>
          <p:nvPr/>
        </p:nvPicPr>
        <p:blipFill>
          <a:blip r:embed="rId5"/>
          <a:stretch>
            <a:fillRect/>
          </a:stretch>
        </p:blipFill>
        <p:spPr>
          <a:xfrm>
            <a:off x="10833140" y="4439007"/>
            <a:ext cx="558522" cy="558522"/>
          </a:xfrm>
          <a:prstGeom prst="rect">
            <a:avLst/>
          </a:prstGeom>
        </p:spPr>
      </p:pic>
      <p:sp>
        <p:nvSpPr>
          <p:cNvPr id="14" name="Text 7"/>
          <p:cNvSpPr/>
          <p:nvPr/>
        </p:nvSpPr>
        <p:spPr>
          <a:xfrm>
            <a:off x="11615023" y="4399955"/>
            <a:ext cx="2233374" cy="328613"/>
          </a:xfrm>
          <a:prstGeom prst="rect">
            <a:avLst/>
          </a:prstGeom>
          <a:noFill/>
          <a:ln/>
        </p:spPr>
        <p:txBody>
          <a:bodyPr wrap="none" lIns="0" tIns="0" rIns="0" bIns="0" rtlCol="0" anchor="t"/>
          <a:lstStyle/>
          <a:p>
            <a:pPr algn="l" indent="0" marL="0">
              <a:lnSpc>
                <a:spcPts val="2550"/>
              </a:lnSpc>
              <a:buNone/>
            </a:pPr>
            <a:r>
              <a:rPr lang="en-US" sz="2050" b="1" spc="-62" kern="0" dirty="0">
                <a:solidFill>
                  <a:srgbClr val="E5E0DF"/>
                </a:solidFill>
                <a:latin typeface="Overpass Bold" pitchFamily="34" charset="0"/>
                <a:ea typeface="Overpass Bold" pitchFamily="34" charset="-122"/>
                <a:cs typeface="Overpass Bold" pitchFamily="34" charset="-120"/>
              </a:rPr>
              <a:t>Regex</a:t>
            </a:r>
            <a:endParaRPr lang="en-US" sz="2050" dirty="0"/>
          </a:p>
        </p:txBody>
      </p:sp>
      <p:sp>
        <p:nvSpPr>
          <p:cNvPr id="15" name="Text 8"/>
          <p:cNvSpPr/>
          <p:nvPr/>
        </p:nvSpPr>
        <p:spPr>
          <a:xfrm>
            <a:off x="11615023" y="4862632"/>
            <a:ext cx="2233374" cy="715089"/>
          </a:xfrm>
          <a:prstGeom prst="rect">
            <a:avLst/>
          </a:prstGeom>
          <a:noFill/>
          <a:ln/>
        </p:spPr>
        <p:txBody>
          <a:bodyPr wrap="square" lIns="0" tIns="0" rIns="0" bIns="0" rtlCol="0" anchor="t"/>
          <a:lstStyle/>
          <a:p>
            <a:pPr algn="l" indent="0" marL="0">
              <a:lnSpc>
                <a:spcPts val="2800"/>
              </a:lnSpc>
              <a:buNone/>
            </a:pPr>
            <a:r>
              <a:rPr lang="en-US" sz="1750" dirty="0">
                <a:solidFill>
                  <a:srgbClr val="E5E0DF"/>
                </a:solidFill>
                <a:latin typeface="Overpass" pitchFamily="34" charset="0"/>
                <a:ea typeface="Overpass" pitchFamily="34" charset="-122"/>
                <a:cs typeface="Overpass" pitchFamily="34" charset="-120"/>
              </a:rPr>
              <a:t>For parsing emails and dates.</a:t>
            </a:r>
            <a:endParaRPr lang="en-US" sz="1750" dirty="0"/>
          </a:p>
        </p:txBody>
      </p:sp>
      <p:sp>
        <p:nvSpPr>
          <p:cNvPr id="16" name="Text 9"/>
          <p:cNvSpPr/>
          <p:nvPr/>
        </p:nvSpPr>
        <p:spPr>
          <a:xfrm>
            <a:off x="782002" y="6186607"/>
            <a:ext cx="13066395" cy="1430179"/>
          </a:xfrm>
          <a:prstGeom prst="rect">
            <a:avLst/>
          </a:prstGeom>
          <a:noFill/>
          <a:ln/>
        </p:spPr>
        <p:txBody>
          <a:bodyPr wrap="square" lIns="0" tIns="0" rIns="0" bIns="0" rtlCol="0" anchor="t"/>
          <a:lstStyle/>
          <a:p>
            <a:pPr algn="l" indent="0" marL="0">
              <a:lnSpc>
                <a:spcPts val="2800"/>
              </a:lnSpc>
              <a:buNone/>
            </a:pPr>
            <a:r>
              <a:rPr lang="en-US" sz="1750" dirty="0">
                <a:solidFill>
                  <a:srgbClr val="E5E0DF"/>
                </a:solidFill>
                <a:latin typeface="Overpass" pitchFamily="34" charset="0"/>
                <a:ea typeface="Overpass" pitchFamily="34" charset="-122"/>
                <a:cs typeface="Overpass" pitchFamily="34" charset="-120"/>
              </a:rPr>
              <a:t>This project leverages a variety of tools to achieve its objectives. Python serves as the core language for scripting and automation, enabling efficient data processing. SQLite is used as a relational database for structured queries, providing a reliable means of data analysis. MongoDB, a NoSQL database, offers flexible storage options. Regular expressions (Regex) are employed for parsing email addresses and dates from the log file.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819031"/>
            <a:ext cx="5789652" cy="704017"/>
          </a:xfrm>
          <a:prstGeom prst="rect">
            <a:avLst/>
          </a:prstGeom>
          <a:noFill/>
          <a:ln/>
        </p:spPr>
        <p:txBody>
          <a:bodyPr wrap="none" lIns="0" tIns="0" rIns="0" bIns="0" rtlCol="0" anchor="t"/>
          <a:lstStyle/>
          <a:p>
            <a:pPr algn="l" indent="0" marL="0">
              <a:lnSpc>
                <a:spcPts val="5500"/>
              </a:lnSpc>
              <a:buNone/>
            </a:pPr>
            <a:r>
              <a:rPr lang="en-US" sz="4400" b="1" spc="-133" kern="0" dirty="0">
                <a:solidFill>
                  <a:srgbClr val="FFFFFF"/>
                </a:solidFill>
                <a:latin typeface="Overpass Bold" pitchFamily="34" charset="0"/>
                <a:ea typeface="Overpass Bold" pitchFamily="34" charset="-122"/>
                <a:cs typeface="Overpass Bold" pitchFamily="34" charset="-120"/>
              </a:rPr>
              <a:t>Data Pipeline Approach</a:t>
            </a:r>
            <a:endParaRPr lang="en-US" sz="4400" dirty="0"/>
          </a:p>
        </p:txBody>
      </p:sp>
      <p:sp>
        <p:nvSpPr>
          <p:cNvPr id="3" name="Text 1"/>
          <p:cNvSpPr/>
          <p:nvPr/>
        </p:nvSpPr>
        <p:spPr>
          <a:xfrm>
            <a:off x="837724" y="2121337"/>
            <a:ext cx="2800826" cy="351949"/>
          </a:xfrm>
          <a:prstGeom prst="rect">
            <a:avLst/>
          </a:prstGeom>
          <a:noFill/>
          <a:ln/>
        </p:spPr>
        <p:txBody>
          <a:bodyPr wrap="none" lIns="0" tIns="0" rIns="0" bIns="0" rtlCol="0" anchor="t"/>
          <a:lstStyle/>
          <a:p>
            <a:pPr algn="l" indent="0" marL="0">
              <a:lnSpc>
                <a:spcPts val="2750"/>
              </a:lnSpc>
              <a:buNone/>
            </a:pPr>
            <a:r>
              <a:rPr lang="en-US" sz="2200" b="1" spc="-67" kern="0" dirty="0">
                <a:solidFill>
                  <a:srgbClr val="FFFFFF"/>
                </a:solidFill>
                <a:latin typeface="Overpass Bold" pitchFamily="34" charset="0"/>
                <a:ea typeface="Overpass Bold" pitchFamily="34" charset="-122"/>
                <a:cs typeface="Overpass Bold" pitchFamily="34" charset="-120"/>
              </a:rPr>
              <a:t>Extraction</a:t>
            </a:r>
            <a:endParaRPr lang="en-US" sz="2200" dirty="0"/>
          </a:p>
        </p:txBody>
      </p:sp>
      <p:sp>
        <p:nvSpPr>
          <p:cNvPr id="4" name="Text 2"/>
          <p:cNvSpPr/>
          <p:nvPr/>
        </p:nvSpPr>
        <p:spPr>
          <a:xfrm>
            <a:off x="837724" y="2712601"/>
            <a:ext cx="2800826" cy="1149072"/>
          </a:xfrm>
          <a:prstGeom prst="rect">
            <a:avLst/>
          </a:prstGeom>
          <a:noFill/>
          <a:ln/>
        </p:spPr>
        <p:txBody>
          <a:bodyPr wrap="square" lIns="0" tIns="0" rIns="0" bIns="0" rtlCol="0" anchor="t"/>
          <a:lstStyle/>
          <a:p>
            <a:pPr algn="l" indent="0" marL="0">
              <a:lnSpc>
                <a:spcPts val="3000"/>
              </a:lnSpc>
              <a:buNone/>
            </a:pPr>
            <a:r>
              <a:rPr lang="en-US" sz="1850" dirty="0">
                <a:solidFill>
                  <a:srgbClr val="E5E0DF"/>
                </a:solidFill>
                <a:latin typeface="Overpass" pitchFamily="34" charset="0"/>
                <a:ea typeface="Overpass" pitchFamily="34" charset="-122"/>
                <a:cs typeface="Overpass" pitchFamily="34" charset="-120"/>
              </a:rPr>
              <a:t>Used regex to parse mbox.txt for emails and dates.</a:t>
            </a:r>
            <a:endParaRPr lang="en-US" sz="1850" dirty="0"/>
          </a:p>
        </p:txBody>
      </p:sp>
      <p:sp>
        <p:nvSpPr>
          <p:cNvPr id="5" name="Text 3"/>
          <p:cNvSpPr/>
          <p:nvPr/>
        </p:nvSpPr>
        <p:spPr>
          <a:xfrm>
            <a:off x="4230053" y="2121337"/>
            <a:ext cx="2800826" cy="351949"/>
          </a:xfrm>
          <a:prstGeom prst="rect">
            <a:avLst/>
          </a:prstGeom>
          <a:noFill/>
          <a:ln/>
        </p:spPr>
        <p:txBody>
          <a:bodyPr wrap="none" lIns="0" tIns="0" rIns="0" bIns="0" rtlCol="0" anchor="t"/>
          <a:lstStyle/>
          <a:p>
            <a:pPr algn="l" indent="0" marL="0">
              <a:lnSpc>
                <a:spcPts val="2750"/>
              </a:lnSpc>
              <a:buNone/>
            </a:pPr>
            <a:r>
              <a:rPr lang="en-US" sz="2200" b="1" spc="-67" kern="0" dirty="0">
                <a:solidFill>
                  <a:srgbClr val="FFFFFF"/>
                </a:solidFill>
                <a:latin typeface="Overpass Bold" pitchFamily="34" charset="0"/>
                <a:ea typeface="Overpass Bold" pitchFamily="34" charset="-122"/>
                <a:cs typeface="Overpass Bold" pitchFamily="34" charset="-120"/>
              </a:rPr>
              <a:t>Transformation</a:t>
            </a:r>
            <a:endParaRPr lang="en-US" sz="2200" dirty="0"/>
          </a:p>
        </p:txBody>
      </p:sp>
      <p:sp>
        <p:nvSpPr>
          <p:cNvPr id="6" name="Text 4"/>
          <p:cNvSpPr/>
          <p:nvPr/>
        </p:nvSpPr>
        <p:spPr>
          <a:xfrm>
            <a:off x="4230053" y="2712601"/>
            <a:ext cx="2800826" cy="1532096"/>
          </a:xfrm>
          <a:prstGeom prst="rect">
            <a:avLst/>
          </a:prstGeom>
          <a:noFill/>
          <a:ln/>
        </p:spPr>
        <p:txBody>
          <a:bodyPr wrap="square" lIns="0" tIns="0" rIns="0" bIns="0" rtlCol="0" anchor="t"/>
          <a:lstStyle/>
          <a:p>
            <a:pPr algn="l" indent="0" marL="0">
              <a:lnSpc>
                <a:spcPts val="3000"/>
              </a:lnSpc>
              <a:buNone/>
            </a:pPr>
            <a:r>
              <a:rPr lang="en-US" sz="1850" dirty="0">
                <a:solidFill>
                  <a:srgbClr val="E5E0DF"/>
                </a:solidFill>
                <a:latin typeface="Overpass" pitchFamily="34" charset="0"/>
                <a:ea typeface="Overpass" pitchFamily="34" charset="-122"/>
                <a:cs typeface="Overpass" pitchFamily="34" charset="-120"/>
              </a:rPr>
              <a:t>Standardized dates to YYYY-MM-DD HH:MM:SS, normalized emails to lowercase.</a:t>
            </a:r>
            <a:endParaRPr lang="en-US" sz="1850" dirty="0"/>
          </a:p>
        </p:txBody>
      </p:sp>
      <p:sp>
        <p:nvSpPr>
          <p:cNvPr id="7" name="Text 5"/>
          <p:cNvSpPr/>
          <p:nvPr/>
        </p:nvSpPr>
        <p:spPr>
          <a:xfrm>
            <a:off x="7622381" y="2121337"/>
            <a:ext cx="2800826" cy="351949"/>
          </a:xfrm>
          <a:prstGeom prst="rect">
            <a:avLst/>
          </a:prstGeom>
          <a:noFill/>
          <a:ln/>
        </p:spPr>
        <p:txBody>
          <a:bodyPr wrap="none" lIns="0" tIns="0" rIns="0" bIns="0" rtlCol="0" anchor="t"/>
          <a:lstStyle/>
          <a:p>
            <a:pPr algn="l" indent="0" marL="0">
              <a:lnSpc>
                <a:spcPts val="2750"/>
              </a:lnSpc>
              <a:buNone/>
            </a:pPr>
            <a:r>
              <a:rPr lang="en-US" sz="2200" b="1" spc="-67" kern="0" dirty="0">
                <a:solidFill>
                  <a:srgbClr val="FFFFFF"/>
                </a:solidFill>
                <a:latin typeface="Overpass Bold" pitchFamily="34" charset="0"/>
                <a:ea typeface="Overpass Bold" pitchFamily="34" charset="-122"/>
                <a:cs typeface="Overpass Bold" pitchFamily="34" charset="-120"/>
              </a:rPr>
              <a:t>Storage</a:t>
            </a:r>
            <a:endParaRPr lang="en-US" sz="2200" dirty="0"/>
          </a:p>
        </p:txBody>
      </p:sp>
      <p:sp>
        <p:nvSpPr>
          <p:cNvPr id="8" name="Text 6"/>
          <p:cNvSpPr/>
          <p:nvPr/>
        </p:nvSpPr>
        <p:spPr>
          <a:xfrm>
            <a:off x="7622381" y="2712601"/>
            <a:ext cx="2800826" cy="2298144"/>
          </a:xfrm>
          <a:prstGeom prst="rect">
            <a:avLst/>
          </a:prstGeom>
          <a:noFill/>
          <a:ln/>
        </p:spPr>
        <p:txBody>
          <a:bodyPr wrap="square" lIns="0" tIns="0" rIns="0" bIns="0" rtlCol="0" anchor="t"/>
          <a:lstStyle/>
          <a:p>
            <a:pPr algn="l" indent="0" marL="0">
              <a:lnSpc>
                <a:spcPts val="3000"/>
              </a:lnSpc>
              <a:buNone/>
            </a:pPr>
            <a:r>
              <a:rPr lang="en-US" sz="1850" dirty="0">
                <a:solidFill>
                  <a:srgbClr val="E5E0DF"/>
                </a:solidFill>
                <a:latin typeface="Overpass" pitchFamily="34" charset="0"/>
                <a:ea typeface="Overpass" pitchFamily="34" charset="-122"/>
                <a:cs typeface="Overpass" pitchFamily="34" charset="-120"/>
              </a:rPr>
              <a:t>MongoDB: Inserted into user_db.user_history collection. SQLite: Created user_history table with UNIQUE(email, date) constraint.</a:t>
            </a:r>
            <a:endParaRPr lang="en-US" sz="1850" dirty="0"/>
          </a:p>
        </p:txBody>
      </p:sp>
      <p:sp>
        <p:nvSpPr>
          <p:cNvPr id="9" name="Text 7"/>
          <p:cNvSpPr/>
          <p:nvPr/>
        </p:nvSpPr>
        <p:spPr>
          <a:xfrm>
            <a:off x="11014710" y="2121337"/>
            <a:ext cx="2800826" cy="351949"/>
          </a:xfrm>
          <a:prstGeom prst="rect">
            <a:avLst/>
          </a:prstGeom>
          <a:noFill/>
          <a:ln/>
        </p:spPr>
        <p:txBody>
          <a:bodyPr wrap="none" lIns="0" tIns="0" rIns="0" bIns="0" rtlCol="0" anchor="t"/>
          <a:lstStyle/>
          <a:p>
            <a:pPr algn="l" indent="0" marL="0">
              <a:lnSpc>
                <a:spcPts val="2750"/>
              </a:lnSpc>
              <a:buNone/>
            </a:pPr>
            <a:r>
              <a:rPr lang="en-US" sz="2200" b="1" spc="-67" kern="0" dirty="0">
                <a:solidFill>
                  <a:srgbClr val="FFFFFF"/>
                </a:solidFill>
                <a:latin typeface="Overpass Bold" pitchFamily="34" charset="0"/>
                <a:ea typeface="Overpass Bold" pitchFamily="34" charset="-122"/>
                <a:cs typeface="Overpass Bold" pitchFamily="34" charset="-120"/>
              </a:rPr>
              <a:t>Error Handling</a:t>
            </a:r>
            <a:endParaRPr lang="en-US" sz="2200" dirty="0"/>
          </a:p>
        </p:txBody>
      </p:sp>
      <p:sp>
        <p:nvSpPr>
          <p:cNvPr id="10" name="Text 8"/>
          <p:cNvSpPr/>
          <p:nvPr/>
        </p:nvSpPr>
        <p:spPr>
          <a:xfrm>
            <a:off x="11014710" y="2712601"/>
            <a:ext cx="2800826" cy="1149072"/>
          </a:xfrm>
          <a:prstGeom prst="rect">
            <a:avLst/>
          </a:prstGeom>
          <a:noFill/>
          <a:ln/>
        </p:spPr>
        <p:txBody>
          <a:bodyPr wrap="square" lIns="0" tIns="0" rIns="0" bIns="0" rtlCol="0" anchor="t"/>
          <a:lstStyle/>
          <a:p>
            <a:pPr algn="l" indent="0" marL="0">
              <a:lnSpc>
                <a:spcPts val="3000"/>
              </a:lnSpc>
              <a:buNone/>
            </a:pPr>
            <a:r>
              <a:rPr lang="en-US" sz="1850" dirty="0">
                <a:solidFill>
                  <a:srgbClr val="E5E0DF"/>
                </a:solidFill>
                <a:latin typeface="Overpass" pitchFamily="34" charset="0"/>
                <a:ea typeface="Overpass" pitchFamily="34" charset="-122"/>
                <a:cs typeface="Overpass" pitchFamily="34" charset="-120"/>
              </a:rPr>
              <a:t>Try-except for file I/O, database connections, and date parsing.</a:t>
            </a:r>
            <a:endParaRPr lang="en-US" sz="1850" dirty="0"/>
          </a:p>
        </p:txBody>
      </p:sp>
      <p:sp>
        <p:nvSpPr>
          <p:cNvPr id="11" name="Text 9"/>
          <p:cNvSpPr/>
          <p:nvPr/>
        </p:nvSpPr>
        <p:spPr>
          <a:xfrm>
            <a:off x="837724" y="5495330"/>
            <a:ext cx="12954952" cy="1915120"/>
          </a:xfrm>
          <a:prstGeom prst="rect">
            <a:avLst/>
          </a:prstGeom>
          <a:noFill/>
          <a:ln/>
        </p:spPr>
        <p:txBody>
          <a:bodyPr wrap="square" lIns="0" tIns="0" rIns="0" bIns="0" rtlCol="0" anchor="t"/>
          <a:lstStyle/>
          <a:p>
            <a:pPr algn="l" indent="0" marL="0">
              <a:lnSpc>
                <a:spcPts val="3000"/>
              </a:lnSpc>
              <a:buNone/>
            </a:pPr>
            <a:r>
              <a:rPr lang="en-US" sz="1850" dirty="0">
                <a:solidFill>
                  <a:srgbClr val="E5E0DF"/>
                </a:solidFill>
                <a:latin typeface="Overpass" pitchFamily="34" charset="0"/>
                <a:ea typeface="Overpass" pitchFamily="34" charset="-122"/>
                <a:cs typeface="Overpass" pitchFamily="34" charset="-120"/>
              </a:rPr>
              <a:t>The data pipeline consists of several key stages. In the extraction phase, regular expressions are used to parse the mbox.txt file for email addresses and dates. The transformation stage involves standardizing dates to a consistent format (YYYY-MM-DD HH:MM:SS) and normalizing email addresses to lowercase. The transformed data is then stored in both MongoDB and SQLite. Robust error handling is implemented throughout the pipeline to manage file I/O, database connections, and date parsing.</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00695" y="629126"/>
            <a:ext cx="5610225" cy="672822"/>
          </a:xfrm>
          <a:prstGeom prst="rect">
            <a:avLst/>
          </a:prstGeom>
          <a:noFill/>
          <a:ln/>
        </p:spPr>
        <p:txBody>
          <a:bodyPr wrap="none" lIns="0" tIns="0" rIns="0" bIns="0" rtlCol="0" anchor="t"/>
          <a:lstStyle/>
          <a:p>
            <a:pPr algn="l" indent="0" marL="0">
              <a:lnSpc>
                <a:spcPts val="5250"/>
              </a:lnSpc>
              <a:buNone/>
            </a:pPr>
            <a:r>
              <a:rPr lang="en-US" sz="4200" b="1" spc="-127" kern="0" dirty="0">
                <a:solidFill>
                  <a:srgbClr val="FFFFFF"/>
                </a:solidFill>
                <a:latin typeface="Overpass Bold" pitchFamily="34" charset="0"/>
                <a:ea typeface="Overpass Bold" pitchFamily="34" charset="-122"/>
                <a:cs typeface="Overpass Bold" pitchFamily="34" charset="-120"/>
              </a:rPr>
              <a:t>Data Analysis Approach</a:t>
            </a:r>
            <a:endParaRPr lang="en-US" sz="4200" dirty="0"/>
          </a:p>
        </p:txBody>
      </p:sp>
      <p:sp>
        <p:nvSpPr>
          <p:cNvPr id="3" name="Shape 1"/>
          <p:cNvSpPr/>
          <p:nvPr/>
        </p:nvSpPr>
        <p:spPr>
          <a:xfrm>
            <a:off x="800695" y="1759506"/>
            <a:ext cx="2171462" cy="1297186"/>
          </a:xfrm>
          <a:prstGeom prst="roundRect">
            <a:avLst>
              <a:gd name="adj" fmla="val 7408"/>
            </a:avLst>
          </a:prstGeom>
          <a:solidFill>
            <a:srgbClr val="7E023C"/>
          </a:solidFill>
          <a:ln w="7620">
            <a:solidFill>
              <a:srgbClr val="971B55"/>
            </a:solidFill>
            <a:prstDash val="solid"/>
          </a:ln>
        </p:spPr>
      </p:sp>
      <p:sp>
        <p:nvSpPr>
          <p:cNvPr id="4" name="Text 2"/>
          <p:cNvSpPr/>
          <p:nvPr/>
        </p:nvSpPr>
        <p:spPr>
          <a:xfrm>
            <a:off x="1725573" y="2207062"/>
            <a:ext cx="321707" cy="402074"/>
          </a:xfrm>
          <a:prstGeom prst="rect">
            <a:avLst/>
          </a:prstGeom>
          <a:noFill/>
          <a:ln/>
        </p:spPr>
        <p:txBody>
          <a:bodyPr wrap="none" lIns="0" tIns="0" rIns="0" bIns="0" rtlCol="0" anchor="t"/>
          <a:lstStyle/>
          <a:p>
            <a:pPr algn="ctr" indent="0" marL="0">
              <a:lnSpc>
                <a:spcPts val="4050"/>
              </a:lnSpc>
              <a:buNone/>
            </a:pPr>
            <a:r>
              <a:rPr lang="en-US" sz="2500" b="1" spc="-68" kern="0" dirty="0">
                <a:solidFill>
                  <a:srgbClr val="E5E0DF"/>
                </a:solidFill>
                <a:latin typeface="Overpass Bold" pitchFamily="34" charset="0"/>
                <a:ea typeface="Overpass Bold" pitchFamily="34" charset="-122"/>
                <a:cs typeface="Overpass Bold" pitchFamily="34" charset="-120"/>
              </a:rPr>
              <a:t>1</a:t>
            </a:r>
            <a:endParaRPr lang="en-US" sz="2500" dirty="0"/>
          </a:p>
        </p:txBody>
      </p:sp>
      <p:sp>
        <p:nvSpPr>
          <p:cNvPr id="5" name="Text 3"/>
          <p:cNvSpPr/>
          <p:nvPr/>
        </p:nvSpPr>
        <p:spPr>
          <a:xfrm>
            <a:off x="3200876" y="1988225"/>
            <a:ext cx="2691527" cy="336471"/>
          </a:xfrm>
          <a:prstGeom prst="rect">
            <a:avLst/>
          </a:prstGeom>
          <a:noFill/>
          <a:ln/>
        </p:spPr>
        <p:txBody>
          <a:bodyPr wrap="none" lIns="0" tIns="0" rIns="0" bIns="0" rtlCol="0" anchor="t"/>
          <a:lstStyle/>
          <a:p>
            <a:pPr algn="l" indent="0" marL="0">
              <a:lnSpc>
                <a:spcPts val="2600"/>
              </a:lnSpc>
              <a:buNone/>
            </a:pPr>
            <a:r>
              <a:rPr lang="en-US" sz="2100" b="1" spc="-64" kern="0" dirty="0">
                <a:solidFill>
                  <a:srgbClr val="E5E0DF"/>
                </a:solidFill>
                <a:latin typeface="Overpass Bold" pitchFamily="34" charset="0"/>
                <a:ea typeface="Overpass Bold" pitchFamily="34" charset="-122"/>
                <a:cs typeface="Overpass Bold" pitchFamily="34" charset="-120"/>
              </a:rPr>
              <a:t>SQL Queries</a:t>
            </a:r>
            <a:endParaRPr lang="en-US" sz="2100" dirty="0"/>
          </a:p>
        </p:txBody>
      </p:sp>
      <p:sp>
        <p:nvSpPr>
          <p:cNvPr id="6" name="Text 4"/>
          <p:cNvSpPr/>
          <p:nvPr/>
        </p:nvSpPr>
        <p:spPr>
          <a:xfrm>
            <a:off x="3200876" y="2461855"/>
            <a:ext cx="4614624" cy="366117"/>
          </a:xfrm>
          <a:prstGeom prst="rect">
            <a:avLst/>
          </a:prstGeom>
          <a:noFill/>
          <a:ln/>
        </p:spPr>
        <p:txBody>
          <a:bodyPr wrap="none" lIns="0" tIns="0" rIns="0" bIns="0" rtlCol="0" anchor="t"/>
          <a:lstStyle/>
          <a:p>
            <a:pPr algn="l" indent="0" marL="0">
              <a:lnSpc>
                <a:spcPts val="2850"/>
              </a:lnSpc>
              <a:buNone/>
            </a:pPr>
            <a:r>
              <a:rPr lang="en-US" sz="1800" dirty="0">
                <a:solidFill>
                  <a:srgbClr val="E5E0DF"/>
                </a:solidFill>
                <a:latin typeface="Overpass" pitchFamily="34" charset="0"/>
                <a:ea typeface="Overpass" pitchFamily="34" charset="-122"/>
                <a:cs typeface="Overpass" pitchFamily="34" charset="-120"/>
              </a:rPr>
              <a:t>Executed 14 SQL queries on SQLite database.</a:t>
            </a:r>
            <a:endParaRPr lang="en-US" sz="1800" dirty="0"/>
          </a:p>
        </p:txBody>
      </p:sp>
      <p:sp>
        <p:nvSpPr>
          <p:cNvPr id="7" name="Shape 5"/>
          <p:cNvSpPr/>
          <p:nvPr/>
        </p:nvSpPr>
        <p:spPr>
          <a:xfrm>
            <a:off x="3086457" y="3041452"/>
            <a:ext cx="10628948" cy="15240"/>
          </a:xfrm>
          <a:prstGeom prst="roundRect">
            <a:avLst>
              <a:gd name="adj" fmla="val 630522"/>
            </a:avLst>
          </a:prstGeom>
          <a:solidFill>
            <a:srgbClr val="971B55"/>
          </a:solidFill>
          <a:ln/>
        </p:spPr>
      </p:sp>
      <p:sp>
        <p:nvSpPr>
          <p:cNvPr id="8" name="Shape 6"/>
          <p:cNvSpPr/>
          <p:nvPr/>
        </p:nvSpPr>
        <p:spPr>
          <a:xfrm>
            <a:off x="800695" y="3170992"/>
            <a:ext cx="4342924" cy="1297186"/>
          </a:xfrm>
          <a:prstGeom prst="roundRect">
            <a:avLst>
              <a:gd name="adj" fmla="val 7408"/>
            </a:avLst>
          </a:prstGeom>
          <a:solidFill>
            <a:srgbClr val="7E023C"/>
          </a:solidFill>
          <a:ln w="7620">
            <a:solidFill>
              <a:srgbClr val="971B55"/>
            </a:solidFill>
            <a:prstDash val="solid"/>
          </a:ln>
        </p:spPr>
      </p:sp>
      <p:sp>
        <p:nvSpPr>
          <p:cNvPr id="9" name="Text 7"/>
          <p:cNvSpPr/>
          <p:nvPr/>
        </p:nvSpPr>
        <p:spPr>
          <a:xfrm>
            <a:off x="2811304" y="3618548"/>
            <a:ext cx="321707" cy="402074"/>
          </a:xfrm>
          <a:prstGeom prst="rect">
            <a:avLst/>
          </a:prstGeom>
          <a:noFill/>
          <a:ln/>
        </p:spPr>
        <p:txBody>
          <a:bodyPr wrap="none" lIns="0" tIns="0" rIns="0" bIns="0" rtlCol="0" anchor="t"/>
          <a:lstStyle/>
          <a:p>
            <a:pPr algn="ctr" indent="0" marL="0">
              <a:lnSpc>
                <a:spcPts val="4050"/>
              </a:lnSpc>
              <a:buNone/>
            </a:pPr>
            <a:r>
              <a:rPr lang="en-US" sz="2500" b="1" spc="-68" kern="0" dirty="0">
                <a:solidFill>
                  <a:srgbClr val="E5E0DF"/>
                </a:solidFill>
                <a:latin typeface="Overpass Bold" pitchFamily="34" charset="0"/>
                <a:ea typeface="Overpass Bold" pitchFamily="34" charset="-122"/>
                <a:cs typeface="Overpass Bold" pitchFamily="34" charset="-120"/>
              </a:rPr>
              <a:t>2</a:t>
            </a:r>
            <a:endParaRPr lang="en-US" sz="2500" dirty="0"/>
          </a:p>
        </p:txBody>
      </p:sp>
      <p:sp>
        <p:nvSpPr>
          <p:cNvPr id="10" name="Text 8"/>
          <p:cNvSpPr/>
          <p:nvPr/>
        </p:nvSpPr>
        <p:spPr>
          <a:xfrm>
            <a:off x="5372338" y="3399711"/>
            <a:ext cx="2691527" cy="336471"/>
          </a:xfrm>
          <a:prstGeom prst="rect">
            <a:avLst/>
          </a:prstGeom>
          <a:noFill/>
          <a:ln/>
        </p:spPr>
        <p:txBody>
          <a:bodyPr wrap="none" lIns="0" tIns="0" rIns="0" bIns="0" rtlCol="0" anchor="t"/>
          <a:lstStyle/>
          <a:p>
            <a:pPr algn="l" indent="0" marL="0">
              <a:lnSpc>
                <a:spcPts val="2600"/>
              </a:lnSpc>
              <a:buNone/>
            </a:pPr>
            <a:r>
              <a:rPr lang="en-US" sz="2100" b="1" spc="-64" kern="0" dirty="0">
                <a:solidFill>
                  <a:srgbClr val="E5E0DF"/>
                </a:solidFill>
                <a:latin typeface="Overpass Bold" pitchFamily="34" charset="0"/>
                <a:ea typeface="Overpass Bold" pitchFamily="34" charset="-122"/>
                <a:cs typeface="Overpass Bold" pitchFamily="34" charset="-120"/>
              </a:rPr>
              <a:t>Helper Functions</a:t>
            </a:r>
            <a:endParaRPr lang="en-US" sz="2100" dirty="0"/>
          </a:p>
        </p:txBody>
      </p:sp>
      <p:sp>
        <p:nvSpPr>
          <p:cNvPr id="11" name="Text 9"/>
          <p:cNvSpPr/>
          <p:nvPr/>
        </p:nvSpPr>
        <p:spPr>
          <a:xfrm>
            <a:off x="5372338" y="3873341"/>
            <a:ext cx="4952048" cy="366117"/>
          </a:xfrm>
          <a:prstGeom prst="rect">
            <a:avLst/>
          </a:prstGeom>
          <a:noFill/>
          <a:ln/>
        </p:spPr>
        <p:txBody>
          <a:bodyPr wrap="none" lIns="0" tIns="0" rIns="0" bIns="0" rtlCol="0" anchor="t"/>
          <a:lstStyle/>
          <a:p>
            <a:pPr algn="l" indent="0" marL="0">
              <a:lnSpc>
                <a:spcPts val="2850"/>
              </a:lnSpc>
              <a:buNone/>
            </a:pPr>
            <a:r>
              <a:rPr lang="en-US" sz="1800" dirty="0">
                <a:solidFill>
                  <a:srgbClr val="E5E0DF"/>
                </a:solidFill>
                <a:latin typeface="Overpass" pitchFamily="34" charset="0"/>
                <a:ea typeface="Overpass" pitchFamily="34" charset="-122"/>
                <a:cs typeface="Overpass" pitchFamily="34" charset="-120"/>
              </a:rPr>
              <a:t>run_query for execution, print_results for output.</a:t>
            </a:r>
            <a:endParaRPr lang="en-US" sz="1800" dirty="0"/>
          </a:p>
        </p:txBody>
      </p:sp>
      <p:sp>
        <p:nvSpPr>
          <p:cNvPr id="12" name="Shape 10"/>
          <p:cNvSpPr/>
          <p:nvPr/>
        </p:nvSpPr>
        <p:spPr>
          <a:xfrm>
            <a:off x="5257919" y="4452938"/>
            <a:ext cx="8457486" cy="15240"/>
          </a:xfrm>
          <a:prstGeom prst="roundRect">
            <a:avLst>
              <a:gd name="adj" fmla="val 630522"/>
            </a:avLst>
          </a:prstGeom>
          <a:solidFill>
            <a:srgbClr val="971B55"/>
          </a:solidFill>
          <a:ln/>
        </p:spPr>
      </p:sp>
      <p:sp>
        <p:nvSpPr>
          <p:cNvPr id="13" name="Shape 11"/>
          <p:cNvSpPr/>
          <p:nvPr/>
        </p:nvSpPr>
        <p:spPr>
          <a:xfrm>
            <a:off x="800695" y="4582478"/>
            <a:ext cx="6514505" cy="1297186"/>
          </a:xfrm>
          <a:prstGeom prst="roundRect">
            <a:avLst>
              <a:gd name="adj" fmla="val 7408"/>
            </a:avLst>
          </a:prstGeom>
          <a:solidFill>
            <a:srgbClr val="7E023C"/>
          </a:solidFill>
          <a:ln w="7620">
            <a:solidFill>
              <a:srgbClr val="971B55"/>
            </a:solidFill>
            <a:prstDash val="solid"/>
          </a:ln>
        </p:spPr>
      </p:sp>
      <p:sp>
        <p:nvSpPr>
          <p:cNvPr id="14" name="Text 12"/>
          <p:cNvSpPr/>
          <p:nvPr/>
        </p:nvSpPr>
        <p:spPr>
          <a:xfrm>
            <a:off x="3897035" y="5030033"/>
            <a:ext cx="321707" cy="402074"/>
          </a:xfrm>
          <a:prstGeom prst="rect">
            <a:avLst/>
          </a:prstGeom>
          <a:noFill/>
          <a:ln/>
        </p:spPr>
        <p:txBody>
          <a:bodyPr wrap="none" lIns="0" tIns="0" rIns="0" bIns="0" rtlCol="0" anchor="t"/>
          <a:lstStyle/>
          <a:p>
            <a:pPr algn="ctr" indent="0" marL="0">
              <a:lnSpc>
                <a:spcPts val="4050"/>
              </a:lnSpc>
              <a:buNone/>
            </a:pPr>
            <a:r>
              <a:rPr lang="en-US" sz="2500" b="1" spc="-68" kern="0" dirty="0">
                <a:solidFill>
                  <a:srgbClr val="E5E0DF"/>
                </a:solidFill>
                <a:latin typeface="Overpass Bold" pitchFamily="34" charset="0"/>
                <a:ea typeface="Overpass Bold" pitchFamily="34" charset="-122"/>
                <a:cs typeface="Overpass Bold" pitchFamily="34" charset="-120"/>
              </a:rPr>
              <a:t>3</a:t>
            </a:r>
            <a:endParaRPr lang="en-US" sz="2500" dirty="0"/>
          </a:p>
        </p:txBody>
      </p:sp>
      <p:sp>
        <p:nvSpPr>
          <p:cNvPr id="15" name="Text 13"/>
          <p:cNvSpPr/>
          <p:nvPr/>
        </p:nvSpPr>
        <p:spPr>
          <a:xfrm>
            <a:off x="7543919" y="4811197"/>
            <a:ext cx="2691527" cy="336471"/>
          </a:xfrm>
          <a:prstGeom prst="rect">
            <a:avLst/>
          </a:prstGeom>
          <a:noFill/>
          <a:ln/>
        </p:spPr>
        <p:txBody>
          <a:bodyPr wrap="none" lIns="0" tIns="0" rIns="0" bIns="0" rtlCol="0" anchor="t"/>
          <a:lstStyle/>
          <a:p>
            <a:pPr algn="l" indent="0" marL="0">
              <a:lnSpc>
                <a:spcPts val="2600"/>
              </a:lnSpc>
              <a:buNone/>
            </a:pPr>
            <a:r>
              <a:rPr lang="en-US" sz="2100" b="1" spc="-64" kern="0" dirty="0">
                <a:solidFill>
                  <a:srgbClr val="E5E0DF"/>
                </a:solidFill>
                <a:latin typeface="Overpass Bold" pitchFamily="34" charset="0"/>
                <a:ea typeface="Overpass Bold" pitchFamily="34" charset="-122"/>
                <a:cs typeface="Overpass Bold" pitchFamily="34" charset="-120"/>
              </a:rPr>
              <a:t>Error Handling</a:t>
            </a:r>
            <a:endParaRPr lang="en-US" sz="2100" dirty="0"/>
          </a:p>
        </p:txBody>
      </p:sp>
      <p:sp>
        <p:nvSpPr>
          <p:cNvPr id="16" name="Text 14"/>
          <p:cNvSpPr/>
          <p:nvPr/>
        </p:nvSpPr>
        <p:spPr>
          <a:xfrm>
            <a:off x="7543919" y="5284827"/>
            <a:ext cx="5581650" cy="366117"/>
          </a:xfrm>
          <a:prstGeom prst="rect">
            <a:avLst/>
          </a:prstGeom>
          <a:noFill/>
          <a:ln/>
        </p:spPr>
        <p:txBody>
          <a:bodyPr wrap="none" lIns="0" tIns="0" rIns="0" bIns="0" rtlCol="0" anchor="t"/>
          <a:lstStyle/>
          <a:p>
            <a:pPr algn="l" indent="0" marL="0">
              <a:lnSpc>
                <a:spcPts val="2850"/>
              </a:lnSpc>
              <a:buNone/>
            </a:pPr>
            <a:r>
              <a:rPr lang="en-US" sz="1800" dirty="0">
                <a:solidFill>
                  <a:srgbClr val="E5E0DF"/>
                </a:solidFill>
                <a:latin typeface="Overpass" pitchFamily="34" charset="0"/>
                <a:ea typeface="Overpass" pitchFamily="34" charset="-122"/>
                <a:cs typeface="Overpass" pitchFamily="34" charset="-120"/>
              </a:rPr>
              <a:t>Ensured robust error handling for database operations.</a:t>
            </a:r>
            <a:endParaRPr lang="en-US" sz="1800" dirty="0"/>
          </a:p>
        </p:txBody>
      </p:sp>
      <p:sp>
        <p:nvSpPr>
          <p:cNvPr id="17" name="Text 15"/>
          <p:cNvSpPr/>
          <p:nvPr/>
        </p:nvSpPr>
        <p:spPr>
          <a:xfrm>
            <a:off x="800695" y="6136957"/>
            <a:ext cx="13029009" cy="1464469"/>
          </a:xfrm>
          <a:prstGeom prst="rect">
            <a:avLst/>
          </a:prstGeom>
          <a:noFill/>
          <a:ln/>
        </p:spPr>
        <p:txBody>
          <a:bodyPr wrap="square" lIns="0" tIns="0" rIns="0" bIns="0" rtlCol="0" anchor="t"/>
          <a:lstStyle/>
          <a:p>
            <a:pPr algn="l" indent="0" marL="0">
              <a:lnSpc>
                <a:spcPts val="2850"/>
              </a:lnSpc>
              <a:buNone/>
            </a:pPr>
            <a:r>
              <a:rPr lang="en-US" sz="1800" dirty="0">
                <a:solidFill>
                  <a:srgbClr val="E5E0DF"/>
                </a:solidFill>
                <a:latin typeface="Overpass" pitchFamily="34" charset="0"/>
                <a:ea typeface="Overpass" pitchFamily="34" charset="-122"/>
                <a:cs typeface="Overpass" pitchFamily="34" charset="-120"/>
              </a:rPr>
              <a:t>The data analysis approach involves executing a series of SQL queries on the SQLite database. A total of 14 queries were performed to extract various insights from the data. Helper functions, such as run_query for executing queries and print_results for displaying output, were utilized to streamline the process. Robust error handling mechanisms were implemented to ensure the stability and reliability of database operations.</a:t>
            </a:r>
            <a:endParaRPr lang="en-US" sz="1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645331"/>
          </a:xfrm>
          <a:prstGeom prst="rect">
            <a:avLst/>
          </a:prstGeom>
        </p:spPr>
      </p:pic>
      <p:sp>
        <p:nvSpPr>
          <p:cNvPr id="3" name="Text 0"/>
          <p:cNvSpPr/>
          <p:nvPr/>
        </p:nvSpPr>
        <p:spPr>
          <a:xfrm>
            <a:off x="740688" y="3227189"/>
            <a:ext cx="4979432" cy="622340"/>
          </a:xfrm>
          <a:prstGeom prst="rect">
            <a:avLst/>
          </a:prstGeom>
          <a:noFill/>
          <a:ln/>
        </p:spPr>
        <p:txBody>
          <a:bodyPr wrap="none" lIns="0" tIns="0" rIns="0" bIns="0" rtlCol="0" anchor="t"/>
          <a:lstStyle/>
          <a:p>
            <a:pPr algn="l" indent="0" marL="0">
              <a:lnSpc>
                <a:spcPts val="4900"/>
              </a:lnSpc>
              <a:buNone/>
            </a:pPr>
            <a:r>
              <a:rPr lang="en-US" sz="3900" b="1" spc="-118" kern="0" dirty="0">
                <a:solidFill>
                  <a:srgbClr val="FFFFFF"/>
                </a:solidFill>
                <a:latin typeface="Overpass Bold" pitchFamily="34" charset="0"/>
                <a:ea typeface="Overpass Bold" pitchFamily="34" charset="-122"/>
                <a:cs typeface="Overpass Bold" pitchFamily="34" charset="-120"/>
              </a:rPr>
              <a:t>Key Insights Found</a:t>
            </a:r>
            <a:endParaRPr lang="en-US" sz="3900" dirty="0"/>
          </a:p>
        </p:txBody>
      </p:sp>
      <p:sp>
        <p:nvSpPr>
          <p:cNvPr id="4" name="Shape 1"/>
          <p:cNvSpPr/>
          <p:nvPr/>
        </p:nvSpPr>
        <p:spPr>
          <a:xfrm>
            <a:off x="740688" y="4166949"/>
            <a:ext cx="4241959" cy="1891903"/>
          </a:xfrm>
          <a:prstGeom prst="roundRect">
            <a:avLst>
              <a:gd name="adj" fmla="val 4698"/>
            </a:avLst>
          </a:prstGeom>
          <a:solidFill>
            <a:srgbClr val="7E023C"/>
          </a:solidFill>
          <a:ln w="7620">
            <a:solidFill>
              <a:srgbClr val="971B55"/>
            </a:solidFill>
            <a:prstDash val="solid"/>
          </a:ln>
        </p:spPr>
      </p:sp>
      <p:sp>
        <p:nvSpPr>
          <p:cNvPr id="5" name="Text 2"/>
          <p:cNvSpPr/>
          <p:nvPr/>
        </p:nvSpPr>
        <p:spPr>
          <a:xfrm>
            <a:off x="959882" y="4386143"/>
            <a:ext cx="2489716" cy="311110"/>
          </a:xfrm>
          <a:prstGeom prst="rect">
            <a:avLst/>
          </a:prstGeom>
          <a:noFill/>
          <a:ln/>
        </p:spPr>
        <p:txBody>
          <a:bodyPr wrap="none" lIns="0" tIns="0" rIns="0" bIns="0" rtlCol="0" anchor="t"/>
          <a:lstStyle/>
          <a:p>
            <a:pPr algn="l" indent="0" marL="0">
              <a:lnSpc>
                <a:spcPts val="2450"/>
              </a:lnSpc>
              <a:buNone/>
            </a:pPr>
            <a:r>
              <a:rPr lang="en-US" sz="1950" b="1" spc="-59" kern="0" dirty="0">
                <a:solidFill>
                  <a:srgbClr val="E5E0DF"/>
                </a:solidFill>
                <a:latin typeface="Overpass Bold" pitchFamily="34" charset="0"/>
                <a:ea typeface="Overpass Bold" pitchFamily="34" charset="-122"/>
                <a:cs typeface="Overpass Bold" pitchFamily="34" charset="-120"/>
              </a:rPr>
              <a:t>Domain Distribution</a:t>
            </a:r>
            <a:endParaRPr lang="en-US" sz="1950" dirty="0"/>
          </a:p>
        </p:txBody>
      </p:sp>
      <p:sp>
        <p:nvSpPr>
          <p:cNvPr id="6" name="Text 3"/>
          <p:cNvSpPr/>
          <p:nvPr/>
        </p:nvSpPr>
        <p:spPr>
          <a:xfrm>
            <a:off x="959882" y="4824174"/>
            <a:ext cx="3803571" cy="676989"/>
          </a:xfrm>
          <a:prstGeom prst="rect">
            <a:avLst/>
          </a:prstGeom>
          <a:noFill/>
          <a:ln/>
        </p:spPr>
        <p:txBody>
          <a:bodyPr wrap="square" lIns="0" tIns="0" rIns="0" bIns="0" rtlCol="0" anchor="t"/>
          <a:lstStyle/>
          <a:p>
            <a:pPr algn="l" indent="0" marL="0">
              <a:lnSpc>
                <a:spcPts val="2650"/>
              </a:lnSpc>
              <a:buNone/>
            </a:pPr>
            <a:r>
              <a:rPr lang="en-US" sz="1650" dirty="0">
                <a:solidFill>
                  <a:srgbClr val="E5E0DF"/>
                </a:solidFill>
                <a:latin typeface="Overpass" pitchFamily="34" charset="0"/>
                <a:ea typeface="Overpass" pitchFamily="34" charset="-122"/>
                <a:cs typeface="Overpass" pitchFamily="34" charset="-120"/>
              </a:rPr>
              <a:t>Gmail is the most common domain, followed by Yahoo.</a:t>
            </a:r>
            <a:endParaRPr lang="en-US" sz="1650" dirty="0"/>
          </a:p>
        </p:txBody>
      </p:sp>
      <p:sp>
        <p:nvSpPr>
          <p:cNvPr id="7" name="Shape 4"/>
          <p:cNvSpPr/>
          <p:nvPr/>
        </p:nvSpPr>
        <p:spPr>
          <a:xfrm>
            <a:off x="5194221" y="4166949"/>
            <a:ext cx="4241959" cy="1891903"/>
          </a:xfrm>
          <a:prstGeom prst="roundRect">
            <a:avLst>
              <a:gd name="adj" fmla="val 4698"/>
            </a:avLst>
          </a:prstGeom>
          <a:solidFill>
            <a:srgbClr val="7E023C"/>
          </a:solidFill>
          <a:ln w="7620">
            <a:solidFill>
              <a:srgbClr val="971B55"/>
            </a:solidFill>
            <a:prstDash val="solid"/>
          </a:ln>
        </p:spPr>
      </p:sp>
      <p:sp>
        <p:nvSpPr>
          <p:cNvPr id="8" name="Text 5"/>
          <p:cNvSpPr/>
          <p:nvPr/>
        </p:nvSpPr>
        <p:spPr>
          <a:xfrm>
            <a:off x="5413415" y="4386143"/>
            <a:ext cx="2489716" cy="311110"/>
          </a:xfrm>
          <a:prstGeom prst="rect">
            <a:avLst/>
          </a:prstGeom>
          <a:noFill/>
          <a:ln/>
        </p:spPr>
        <p:txBody>
          <a:bodyPr wrap="none" lIns="0" tIns="0" rIns="0" bIns="0" rtlCol="0" anchor="t"/>
          <a:lstStyle/>
          <a:p>
            <a:pPr algn="l" indent="0" marL="0">
              <a:lnSpc>
                <a:spcPts val="2450"/>
              </a:lnSpc>
              <a:buNone/>
            </a:pPr>
            <a:r>
              <a:rPr lang="en-US" sz="1950" b="1" spc="-59" kern="0" dirty="0">
                <a:solidFill>
                  <a:srgbClr val="E5E0DF"/>
                </a:solidFill>
                <a:latin typeface="Overpass Bold" pitchFamily="34" charset="0"/>
                <a:ea typeface="Overpass Bold" pitchFamily="34" charset="-122"/>
                <a:cs typeface="Overpass Bold" pitchFamily="34" charset="-120"/>
              </a:rPr>
              <a:t>Temporal Trends</a:t>
            </a:r>
            <a:endParaRPr lang="en-US" sz="1950" dirty="0"/>
          </a:p>
        </p:txBody>
      </p:sp>
      <p:sp>
        <p:nvSpPr>
          <p:cNvPr id="9" name="Text 6"/>
          <p:cNvSpPr/>
          <p:nvPr/>
        </p:nvSpPr>
        <p:spPr>
          <a:xfrm>
            <a:off x="5413415" y="4824174"/>
            <a:ext cx="3803571" cy="338495"/>
          </a:xfrm>
          <a:prstGeom prst="rect">
            <a:avLst/>
          </a:prstGeom>
          <a:noFill/>
          <a:ln/>
        </p:spPr>
        <p:txBody>
          <a:bodyPr wrap="none" lIns="0" tIns="0" rIns="0" bIns="0" rtlCol="0" anchor="t"/>
          <a:lstStyle/>
          <a:p>
            <a:pPr algn="l" indent="0" marL="0">
              <a:lnSpc>
                <a:spcPts val="2650"/>
              </a:lnSpc>
              <a:buNone/>
            </a:pPr>
            <a:r>
              <a:rPr lang="en-US" sz="1650" dirty="0">
                <a:solidFill>
                  <a:srgbClr val="E5E0DF"/>
                </a:solidFill>
                <a:latin typeface="Overpass" pitchFamily="34" charset="0"/>
                <a:ea typeface="Overpass" pitchFamily="34" charset="-122"/>
                <a:cs typeface="Overpass" pitchFamily="34" charset="-120"/>
              </a:rPr>
              <a:t>Peak email activity at midnight–2 AM.</a:t>
            </a:r>
            <a:endParaRPr lang="en-US" sz="1650" dirty="0"/>
          </a:p>
        </p:txBody>
      </p:sp>
      <p:sp>
        <p:nvSpPr>
          <p:cNvPr id="10" name="Shape 7"/>
          <p:cNvSpPr/>
          <p:nvPr/>
        </p:nvSpPr>
        <p:spPr>
          <a:xfrm>
            <a:off x="9647753" y="4166949"/>
            <a:ext cx="4241959" cy="1891903"/>
          </a:xfrm>
          <a:prstGeom prst="roundRect">
            <a:avLst>
              <a:gd name="adj" fmla="val 4698"/>
            </a:avLst>
          </a:prstGeom>
          <a:solidFill>
            <a:srgbClr val="7E023C"/>
          </a:solidFill>
          <a:ln w="7620">
            <a:solidFill>
              <a:srgbClr val="971B55"/>
            </a:solidFill>
            <a:prstDash val="solid"/>
          </a:ln>
        </p:spPr>
      </p:sp>
      <p:sp>
        <p:nvSpPr>
          <p:cNvPr id="11" name="Text 8"/>
          <p:cNvSpPr/>
          <p:nvPr/>
        </p:nvSpPr>
        <p:spPr>
          <a:xfrm>
            <a:off x="9866948" y="4386143"/>
            <a:ext cx="2489716" cy="311110"/>
          </a:xfrm>
          <a:prstGeom prst="rect">
            <a:avLst/>
          </a:prstGeom>
          <a:noFill/>
          <a:ln/>
        </p:spPr>
        <p:txBody>
          <a:bodyPr wrap="none" lIns="0" tIns="0" rIns="0" bIns="0" rtlCol="0" anchor="t"/>
          <a:lstStyle/>
          <a:p>
            <a:pPr algn="l" indent="0" marL="0">
              <a:lnSpc>
                <a:spcPts val="2450"/>
              </a:lnSpc>
              <a:buNone/>
            </a:pPr>
            <a:r>
              <a:rPr lang="en-US" sz="1950" b="1" spc="-59" kern="0" dirty="0">
                <a:solidFill>
                  <a:srgbClr val="E5E0DF"/>
                </a:solidFill>
                <a:latin typeface="Overpass Bold" pitchFamily="34" charset="0"/>
                <a:ea typeface="Overpass Bold" pitchFamily="34" charset="-122"/>
                <a:cs typeface="Overpass Bold" pitchFamily="34" charset="-120"/>
              </a:rPr>
              <a:t>User Behavior</a:t>
            </a:r>
            <a:endParaRPr lang="en-US" sz="1950" dirty="0"/>
          </a:p>
        </p:txBody>
      </p:sp>
      <p:sp>
        <p:nvSpPr>
          <p:cNvPr id="12" name="Text 9"/>
          <p:cNvSpPr/>
          <p:nvPr/>
        </p:nvSpPr>
        <p:spPr>
          <a:xfrm>
            <a:off x="9866948" y="4824174"/>
            <a:ext cx="3803571" cy="1015484"/>
          </a:xfrm>
          <a:prstGeom prst="rect">
            <a:avLst/>
          </a:prstGeom>
          <a:noFill/>
          <a:ln/>
        </p:spPr>
        <p:txBody>
          <a:bodyPr wrap="square" lIns="0" tIns="0" rIns="0" bIns="0" rtlCol="0" anchor="t"/>
          <a:lstStyle/>
          <a:p>
            <a:pPr algn="l" indent="0" marL="0">
              <a:lnSpc>
                <a:spcPts val="2650"/>
              </a:lnSpc>
              <a:buNone/>
            </a:pPr>
            <a:r>
              <a:rPr lang="en-US" sz="1650" dirty="0">
                <a:solidFill>
                  <a:srgbClr val="E5E0DF"/>
                </a:solidFill>
                <a:latin typeface="Overpass" pitchFamily="34" charset="0"/>
                <a:ea typeface="Overpass" pitchFamily="34" charset="-122"/>
                <a:cs typeface="Overpass" pitchFamily="34" charset="-120"/>
              </a:rPr>
              <a:t>Some emails appear multiple times, with gaps up to 2 days between first and last activity.</a:t>
            </a:r>
            <a:endParaRPr lang="en-US" sz="1650" dirty="0"/>
          </a:p>
        </p:txBody>
      </p:sp>
      <p:sp>
        <p:nvSpPr>
          <p:cNvPr id="13" name="Text 10"/>
          <p:cNvSpPr/>
          <p:nvPr/>
        </p:nvSpPr>
        <p:spPr>
          <a:xfrm>
            <a:off x="740688" y="6296858"/>
            <a:ext cx="13149024" cy="1353979"/>
          </a:xfrm>
          <a:prstGeom prst="rect">
            <a:avLst/>
          </a:prstGeom>
          <a:noFill/>
          <a:ln/>
        </p:spPr>
        <p:txBody>
          <a:bodyPr wrap="square" lIns="0" tIns="0" rIns="0" bIns="0" rtlCol="0" anchor="t"/>
          <a:lstStyle/>
          <a:p>
            <a:pPr algn="l" indent="0" marL="0">
              <a:lnSpc>
                <a:spcPts val="2650"/>
              </a:lnSpc>
              <a:buNone/>
            </a:pPr>
            <a:r>
              <a:rPr lang="en-US" sz="1650" dirty="0">
                <a:solidFill>
                  <a:srgbClr val="E5E0DF"/>
                </a:solidFill>
                <a:latin typeface="Overpass" pitchFamily="34" charset="0"/>
                <a:ea typeface="Overpass" pitchFamily="34" charset="-122"/>
                <a:cs typeface="Overpass" pitchFamily="34" charset="-120"/>
              </a:rPr>
              <a:t>The data analysis revealed several key insights. Gmail is the most prevalent email domain in the dataset, followed by Yahoo. Temporal trends indicate that email activity peaks between midnight and 2 AM. User behavior analysis shows that some email addresses appear multiple times in the log file, with gaps of up to two days between their first and last recorded activity. The dataset is clean, with no duplicate entries due to the UNIQUE constraint in SQLite.</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0672"/>
          </a:xfrm>
          <a:prstGeom prst="rect">
            <a:avLst/>
          </a:prstGeom>
        </p:spPr>
      </p:pic>
      <p:sp>
        <p:nvSpPr>
          <p:cNvPr id="3" name="Text 0"/>
          <p:cNvSpPr/>
          <p:nvPr/>
        </p:nvSpPr>
        <p:spPr>
          <a:xfrm>
            <a:off x="745093" y="585430"/>
            <a:ext cx="5506045" cy="626031"/>
          </a:xfrm>
          <a:prstGeom prst="rect">
            <a:avLst/>
          </a:prstGeom>
          <a:noFill/>
          <a:ln/>
        </p:spPr>
        <p:txBody>
          <a:bodyPr wrap="none" lIns="0" tIns="0" rIns="0" bIns="0" rtlCol="0" anchor="t"/>
          <a:lstStyle/>
          <a:p>
            <a:pPr algn="l" indent="0" marL="0">
              <a:lnSpc>
                <a:spcPts val="4900"/>
              </a:lnSpc>
              <a:buNone/>
            </a:pPr>
            <a:r>
              <a:rPr lang="en-US" sz="3900" b="1" spc="-118" kern="0" dirty="0">
                <a:solidFill>
                  <a:srgbClr val="FFFFFF"/>
                </a:solidFill>
                <a:latin typeface="Overpass Bold" pitchFamily="34" charset="0"/>
                <a:ea typeface="Overpass Bold" pitchFamily="34" charset="-122"/>
                <a:cs typeface="Overpass Bold" pitchFamily="34" charset="-120"/>
              </a:rPr>
              <a:t>Challenges and Solutions</a:t>
            </a:r>
            <a:endParaRPr lang="en-US" sz="3900" dirty="0"/>
          </a:p>
        </p:txBody>
      </p:sp>
      <p:pic>
        <p:nvPicPr>
          <p:cNvPr id="4" name="Image 1" descr="preencoded.png">    </p:cNvPr>
          <p:cNvPicPr>
            <a:picLocks noChangeAspect="1"/>
          </p:cNvPicPr>
          <p:nvPr/>
        </p:nvPicPr>
        <p:blipFill>
          <a:blip r:embed="rId2"/>
          <a:stretch>
            <a:fillRect/>
          </a:stretch>
        </p:blipFill>
        <p:spPr>
          <a:xfrm>
            <a:off x="745093" y="1530787"/>
            <a:ext cx="1064419" cy="1277303"/>
          </a:xfrm>
          <a:prstGeom prst="rect">
            <a:avLst/>
          </a:prstGeom>
        </p:spPr>
      </p:pic>
      <p:sp>
        <p:nvSpPr>
          <p:cNvPr id="5" name="Text 1"/>
          <p:cNvSpPr/>
          <p:nvPr/>
        </p:nvSpPr>
        <p:spPr>
          <a:xfrm>
            <a:off x="2128838" y="1743670"/>
            <a:ext cx="2504480" cy="313134"/>
          </a:xfrm>
          <a:prstGeom prst="rect">
            <a:avLst/>
          </a:prstGeom>
          <a:noFill/>
          <a:ln/>
        </p:spPr>
        <p:txBody>
          <a:bodyPr wrap="none" lIns="0" tIns="0" rIns="0" bIns="0" rtlCol="0" anchor="t"/>
          <a:lstStyle/>
          <a:p>
            <a:pPr algn="l" indent="0" marL="0">
              <a:lnSpc>
                <a:spcPts val="2450"/>
              </a:lnSpc>
              <a:buNone/>
            </a:pPr>
            <a:r>
              <a:rPr lang="en-US" sz="1950" b="1" spc="-59" kern="0" dirty="0">
                <a:solidFill>
                  <a:srgbClr val="E5E0DF"/>
                </a:solidFill>
                <a:latin typeface="Overpass Bold" pitchFamily="34" charset="0"/>
                <a:ea typeface="Overpass Bold" pitchFamily="34" charset="-122"/>
                <a:cs typeface="Overpass Bold" pitchFamily="34" charset="-120"/>
              </a:rPr>
              <a:t>Varied Date Formats</a:t>
            </a:r>
            <a:endParaRPr lang="en-US" sz="1950" dirty="0"/>
          </a:p>
        </p:txBody>
      </p:sp>
      <p:sp>
        <p:nvSpPr>
          <p:cNvPr id="6" name="Text 2"/>
          <p:cNvSpPr/>
          <p:nvPr/>
        </p:nvSpPr>
        <p:spPr>
          <a:xfrm>
            <a:off x="2128838" y="2184440"/>
            <a:ext cx="6270069" cy="340519"/>
          </a:xfrm>
          <a:prstGeom prst="rect">
            <a:avLst/>
          </a:prstGeom>
          <a:noFill/>
          <a:ln/>
        </p:spPr>
        <p:txBody>
          <a:bodyPr wrap="none" lIns="0" tIns="0" rIns="0" bIns="0" rtlCol="0" anchor="t"/>
          <a:lstStyle/>
          <a:p>
            <a:pPr algn="l" indent="0" marL="0">
              <a:lnSpc>
                <a:spcPts val="2650"/>
              </a:lnSpc>
              <a:buNone/>
            </a:pPr>
            <a:r>
              <a:rPr lang="en-US" sz="1650" dirty="0">
                <a:solidFill>
                  <a:srgbClr val="E5E0DF"/>
                </a:solidFill>
                <a:latin typeface="Overpass" pitchFamily="34" charset="0"/>
                <a:ea typeface="Overpass" pitchFamily="34" charset="-122"/>
                <a:cs typeface="Overpass" pitchFamily="34" charset="-120"/>
              </a:rPr>
              <a:t>Used python-dateutil for flexible parsing.</a:t>
            </a:r>
            <a:endParaRPr lang="en-US" sz="1650" dirty="0"/>
          </a:p>
        </p:txBody>
      </p:sp>
      <p:pic>
        <p:nvPicPr>
          <p:cNvPr id="7" name="Image 2" descr="preencoded.png">    </p:cNvPr>
          <p:cNvPicPr>
            <a:picLocks noChangeAspect="1"/>
          </p:cNvPicPr>
          <p:nvPr/>
        </p:nvPicPr>
        <p:blipFill>
          <a:blip r:embed="rId3"/>
          <a:stretch>
            <a:fillRect/>
          </a:stretch>
        </p:blipFill>
        <p:spPr>
          <a:xfrm>
            <a:off x="745093" y="2808089"/>
            <a:ext cx="1064419" cy="1277303"/>
          </a:xfrm>
          <a:prstGeom prst="rect">
            <a:avLst/>
          </a:prstGeom>
        </p:spPr>
      </p:pic>
      <p:sp>
        <p:nvSpPr>
          <p:cNvPr id="8" name="Text 3"/>
          <p:cNvSpPr/>
          <p:nvPr/>
        </p:nvSpPr>
        <p:spPr>
          <a:xfrm>
            <a:off x="2128838" y="3020973"/>
            <a:ext cx="2920127" cy="313134"/>
          </a:xfrm>
          <a:prstGeom prst="rect">
            <a:avLst/>
          </a:prstGeom>
          <a:noFill/>
          <a:ln/>
        </p:spPr>
        <p:txBody>
          <a:bodyPr wrap="none" lIns="0" tIns="0" rIns="0" bIns="0" rtlCol="0" anchor="t"/>
          <a:lstStyle/>
          <a:p>
            <a:pPr algn="l" indent="0" marL="0">
              <a:lnSpc>
                <a:spcPts val="2450"/>
              </a:lnSpc>
              <a:buNone/>
            </a:pPr>
            <a:r>
              <a:rPr lang="en-US" sz="1950" b="1" spc="-59" kern="0" dirty="0">
                <a:solidFill>
                  <a:srgbClr val="E5E0DF"/>
                </a:solidFill>
                <a:latin typeface="Overpass Bold" pitchFamily="34" charset="0"/>
                <a:ea typeface="Overpass Bold" pitchFamily="34" charset="-122"/>
                <a:cs typeface="Overpass Bold" pitchFamily="34" charset="-120"/>
              </a:rPr>
              <a:t>Potential Duplicate Entries</a:t>
            </a:r>
            <a:endParaRPr lang="en-US" sz="1950" dirty="0"/>
          </a:p>
        </p:txBody>
      </p:sp>
      <p:sp>
        <p:nvSpPr>
          <p:cNvPr id="9" name="Text 4"/>
          <p:cNvSpPr/>
          <p:nvPr/>
        </p:nvSpPr>
        <p:spPr>
          <a:xfrm>
            <a:off x="2128838" y="3461742"/>
            <a:ext cx="6270069" cy="340519"/>
          </a:xfrm>
          <a:prstGeom prst="rect">
            <a:avLst/>
          </a:prstGeom>
          <a:noFill/>
          <a:ln/>
        </p:spPr>
        <p:txBody>
          <a:bodyPr wrap="none" lIns="0" tIns="0" rIns="0" bIns="0" rtlCol="0" anchor="t"/>
          <a:lstStyle/>
          <a:p>
            <a:pPr algn="l" indent="0" marL="0">
              <a:lnSpc>
                <a:spcPts val="2650"/>
              </a:lnSpc>
              <a:buNone/>
            </a:pPr>
            <a:r>
              <a:rPr lang="en-US" sz="1650" dirty="0">
                <a:solidFill>
                  <a:srgbClr val="E5E0DF"/>
                </a:solidFill>
                <a:latin typeface="Overpass" pitchFamily="34" charset="0"/>
                <a:ea typeface="Overpass" pitchFamily="34" charset="-122"/>
                <a:cs typeface="Overpass" pitchFamily="34" charset="-120"/>
              </a:rPr>
              <a:t>Added UNIQUE(email, date) in SQLite.</a:t>
            </a:r>
            <a:endParaRPr lang="en-US" sz="1650" dirty="0"/>
          </a:p>
        </p:txBody>
      </p:sp>
      <p:pic>
        <p:nvPicPr>
          <p:cNvPr id="10" name="Image 3" descr="preencoded.png">    </p:cNvPr>
          <p:cNvPicPr>
            <a:picLocks noChangeAspect="1"/>
          </p:cNvPicPr>
          <p:nvPr/>
        </p:nvPicPr>
        <p:blipFill>
          <a:blip r:embed="rId4"/>
          <a:stretch>
            <a:fillRect/>
          </a:stretch>
        </p:blipFill>
        <p:spPr>
          <a:xfrm>
            <a:off x="745093" y="4085392"/>
            <a:ext cx="1064419" cy="1277303"/>
          </a:xfrm>
          <a:prstGeom prst="rect">
            <a:avLst/>
          </a:prstGeom>
        </p:spPr>
      </p:pic>
      <p:sp>
        <p:nvSpPr>
          <p:cNvPr id="11" name="Text 5"/>
          <p:cNvSpPr/>
          <p:nvPr/>
        </p:nvSpPr>
        <p:spPr>
          <a:xfrm>
            <a:off x="2128838" y="4298275"/>
            <a:ext cx="2504480" cy="313134"/>
          </a:xfrm>
          <a:prstGeom prst="rect">
            <a:avLst/>
          </a:prstGeom>
          <a:noFill/>
          <a:ln/>
        </p:spPr>
        <p:txBody>
          <a:bodyPr wrap="none" lIns="0" tIns="0" rIns="0" bIns="0" rtlCol="0" anchor="t"/>
          <a:lstStyle/>
          <a:p>
            <a:pPr algn="l" indent="0" marL="0">
              <a:lnSpc>
                <a:spcPts val="2450"/>
              </a:lnSpc>
              <a:buNone/>
            </a:pPr>
            <a:r>
              <a:rPr lang="en-US" sz="1950" b="1" spc="-59" kern="0" dirty="0">
                <a:solidFill>
                  <a:srgbClr val="E5E0DF"/>
                </a:solidFill>
                <a:latin typeface="Overpass Bold" pitchFamily="34" charset="0"/>
                <a:ea typeface="Overpass Bold" pitchFamily="34" charset="-122"/>
                <a:cs typeface="Overpass Bold" pitchFamily="34" charset="-120"/>
              </a:rPr>
              <a:t>Large Log Files</a:t>
            </a:r>
            <a:endParaRPr lang="en-US" sz="1950" dirty="0"/>
          </a:p>
        </p:txBody>
      </p:sp>
      <p:sp>
        <p:nvSpPr>
          <p:cNvPr id="12" name="Text 6"/>
          <p:cNvSpPr/>
          <p:nvPr/>
        </p:nvSpPr>
        <p:spPr>
          <a:xfrm>
            <a:off x="2128838" y="4739045"/>
            <a:ext cx="6270069" cy="340519"/>
          </a:xfrm>
          <a:prstGeom prst="rect">
            <a:avLst/>
          </a:prstGeom>
          <a:noFill/>
          <a:ln/>
        </p:spPr>
        <p:txBody>
          <a:bodyPr wrap="none" lIns="0" tIns="0" rIns="0" bIns="0" rtlCol="0" anchor="t"/>
          <a:lstStyle/>
          <a:p>
            <a:pPr algn="l" indent="0" marL="0">
              <a:lnSpc>
                <a:spcPts val="2650"/>
              </a:lnSpc>
              <a:buNone/>
            </a:pPr>
            <a:r>
              <a:rPr lang="en-US" sz="1650" dirty="0">
                <a:solidFill>
                  <a:srgbClr val="E5E0DF"/>
                </a:solidFill>
                <a:latin typeface="Overpass" pitchFamily="34" charset="0"/>
                <a:ea typeface="Overpass" pitchFamily="34" charset="-122"/>
                <a:cs typeface="Overpass" pitchFamily="34" charset="-120"/>
              </a:rPr>
              <a:t>Processed file line-by-line.</a:t>
            </a:r>
            <a:endParaRPr lang="en-US" sz="1650" dirty="0"/>
          </a:p>
        </p:txBody>
      </p:sp>
      <p:sp>
        <p:nvSpPr>
          <p:cNvPr id="13" name="Text 7"/>
          <p:cNvSpPr/>
          <p:nvPr/>
        </p:nvSpPr>
        <p:spPr>
          <a:xfrm>
            <a:off x="745093" y="5602129"/>
            <a:ext cx="7653814" cy="2043113"/>
          </a:xfrm>
          <a:prstGeom prst="rect">
            <a:avLst/>
          </a:prstGeom>
          <a:noFill/>
          <a:ln/>
        </p:spPr>
        <p:txBody>
          <a:bodyPr wrap="square" lIns="0" tIns="0" rIns="0" bIns="0" rtlCol="0" anchor="t"/>
          <a:lstStyle/>
          <a:p>
            <a:pPr algn="l" indent="0" marL="0">
              <a:lnSpc>
                <a:spcPts val="2650"/>
              </a:lnSpc>
              <a:buNone/>
            </a:pPr>
            <a:r>
              <a:rPr lang="en-US" sz="1650" dirty="0">
                <a:solidFill>
                  <a:srgbClr val="E5E0DF"/>
                </a:solidFill>
                <a:latin typeface="Overpass" pitchFamily="34" charset="0"/>
                <a:ea typeface="Overpass" pitchFamily="34" charset="-122"/>
                <a:cs typeface="Overpass" pitchFamily="34" charset="-120"/>
              </a:rPr>
              <a:t>Several challenges were encountered during the project. The log file contained varied date formats, which were addressed by using the python-dateutil library for flexible parsing. To prevent potential duplicate entries, a UNIQUE(email, date) constraint was added to the SQLite database. The possibility of large log files straining memory was mitigated by processing the file line by line, rather than loading the entire file into memory at once.</a:t>
            </a:r>
            <a:endParaRPr lang="en-US" sz="1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59711" y="753785"/>
            <a:ext cx="7080290" cy="649843"/>
          </a:xfrm>
          <a:prstGeom prst="rect">
            <a:avLst/>
          </a:prstGeom>
          <a:noFill/>
          <a:ln/>
        </p:spPr>
        <p:txBody>
          <a:bodyPr wrap="none" lIns="0" tIns="0" rIns="0" bIns="0" rtlCol="0" anchor="t"/>
          <a:lstStyle/>
          <a:p>
            <a:pPr algn="l" indent="0" marL="0">
              <a:lnSpc>
                <a:spcPts val="5100"/>
              </a:lnSpc>
              <a:buNone/>
            </a:pPr>
            <a:r>
              <a:rPr lang="en-US" sz="4050" b="1" spc="-123" kern="0" dirty="0">
                <a:solidFill>
                  <a:srgbClr val="FFFFFF"/>
                </a:solidFill>
                <a:latin typeface="Overpass Bold" pitchFamily="34" charset="0"/>
                <a:ea typeface="Overpass Bold" pitchFamily="34" charset="-122"/>
                <a:cs typeface="Overpass Bold" pitchFamily="34" charset="-120"/>
              </a:rPr>
              <a:t>Conclusion and Key Takeaways</a:t>
            </a:r>
            <a:endParaRPr lang="en-US" sz="4050" dirty="0"/>
          </a:p>
        </p:txBody>
      </p:sp>
      <p:sp>
        <p:nvSpPr>
          <p:cNvPr id="4" name="Shape 1"/>
          <p:cNvSpPr/>
          <p:nvPr/>
        </p:nvSpPr>
        <p:spPr>
          <a:xfrm>
            <a:off x="6259711" y="1983462"/>
            <a:ext cx="497086" cy="497086"/>
          </a:xfrm>
          <a:prstGeom prst="roundRect">
            <a:avLst>
              <a:gd name="adj" fmla="val 18669"/>
            </a:avLst>
          </a:prstGeom>
          <a:solidFill>
            <a:srgbClr val="7E023C"/>
          </a:solidFill>
          <a:ln w="7620">
            <a:solidFill>
              <a:srgbClr val="971B55"/>
            </a:solidFill>
            <a:prstDash val="solid"/>
          </a:ln>
        </p:spPr>
      </p:sp>
      <p:pic>
        <p:nvPicPr>
          <p:cNvPr id="5" name="Image 1" descr="preencoded.png">    </p:cNvPr>
          <p:cNvPicPr>
            <a:picLocks noChangeAspect="1"/>
          </p:cNvPicPr>
          <p:nvPr/>
        </p:nvPicPr>
        <p:blipFill>
          <a:blip r:embed="rId2"/>
          <a:stretch>
            <a:fillRect/>
          </a:stretch>
        </p:blipFill>
        <p:spPr>
          <a:xfrm>
            <a:off x="6352282" y="2037040"/>
            <a:ext cx="311825" cy="389811"/>
          </a:xfrm>
          <a:prstGeom prst="rect">
            <a:avLst/>
          </a:prstGeom>
        </p:spPr>
      </p:pic>
      <p:sp>
        <p:nvSpPr>
          <p:cNvPr id="6" name="Text 2"/>
          <p:cNvSpPr/>
          <p:nvPr/>
        </p:nvSpPr>
        <p:spPr>
          <a:xfrm>
            <a:off x="6977658" y="1983462"/>
            <a:ext cx="2599372" cy="324802"/>
          </a:xfrm>
          <a:prstGeom prst="rect">
            <a:avLst/>
          </a:prstGeom>
          <a:noFill/>
          <a:ln/>
        </p:spPr>
        <p:txBody>
          <a:bodyPr wrap="none" lIns="0" tIns="0" rIns="0" bIns="0" rtlCol="0" anchor="t"/>
          <a:lstStyle/>
          <a:p>
            <a:pPr algn="l" indent="0" marL="0">
              <a:lnSpc>
                <a:spcPts val="2550"/>
              </a:lnSpc>
              <a:buNone/>
            </a:pPr>
            <a:r>
              <a:rPr lang="en-US" sz="2000" b="1" spc="-61" kern="0" dirty="0">
                <a:solidFill>
                  <a:srgbClr val="E5E0DF"/>
                </a:solidFill>
                <a:latin typeface="Overpass Bold" pitchFamily="34" charset="0"/>
                <a:ea typeface="Overpass Bold" pitchFamily="34" charset="-122"/>
                <a:cs typeface="Overpass Bold" pitchFamily="34" charset="-120"/>
              </a:rPr>
              <a:t>Successful Pipeline</a:t>
            </a:r>
            <a:endParaRPr lang="en-US" sz="2000" dirty="0"/>
          </a:p>
        </p:txBody>
      </p:sp>
      <p:sp>
        <p:nvSpPr>
          <p:cNvPr id="7" name="Text 3"/>
          <p:cNvSpPr/>
          <p:nvPr/>
        </p:nvSpPr>
        <p:spPr>
          <a:xfrm>
            <a:off x="6977658" y="2440781"/>
            <a:ext cx="2970371" cy="1060490"/>
          </a:xfrm>
          <a:prstGeom prst="rect">
            <a:avLst/>
          </a:prstGeom>
          <a:noFill/>
          <a:ln/>
        </p:spPr>
        <p:txBody>
          <a:bodyPr wrap="square" lIns="0" tIns="0" rIns="0" bIns="0" rtlCol="0" anchor="t"/>
          <a:lstStyle/>
          <a:p>
            <a:pPr algn="l" indent="0" marL="0">
              <a:lnSpc>
                <a:spcPts val="2750"/>
              </a:lnSpc>
              <a:buNone/>
            </a:pPr>
            <a:r>
              <a:rPr lang="en-US" sz="1700" dirty="0">
                <a:solidFill>
                  <a:srgbClr val="E5E0DF"/>
                </a:solidFill>
                <a:latin typeface="Overpass" pitchFamily="34" charset="0"/>
                <a:ea typeface="Overpass" pitchFamily="34" charset="-122"/>
                <a:cs typeface="Overpass" pitchFamily="34" charset="-120"/>
              </a:rPr>
              <a:t>Successfully built a pipeline to process and analyze server log data.</a:t>
            </a:r>
            <a:endParaRPr lang="en-US" sz="1700" dirty="0"/>
          </a:p>
        </p:txBody>
      </p:sp>
      <p:sp>
        <p:nvSpPr>
          <p:cNvPr id="8" name="Shape 4"/>
          <p:cNvSpPr/>
          <p:nvPr/>
        </p:nvSpPr>
        <p:spPr>
          <a:xfrm>
            <a:off x="10168890" y="1983462"/>
            <a:ext cx="497086" cy="497086"/>
          </a:xfrm>
          <a:prstGeom prst="roundRect">
            <a:avLst>
              <a:gd name="adj" fmla="val 18669"/>
            </a:avLst>
          </a:prstGeom>
          <a:solidFill>
            <a:srgbClr val="7E023C"/>
          </a:solidFill>
          <a:ln w="7620">
            <a:solidFill>
              <a:srgbClr val="971B55"/>
            </a:solidFill>
            <a:prstDash val="solid"/>
          </a:ln>
        </p:spPr>
      </p:sp>
      <p:pic>
        <p:nvPicPr>
          <p:cNvPr id="9" name="Image 2" descr="preencoded.png">    </p:cNvPr>
          <p:cNvPicPr>
            <a:picLocks noChangeAspect="1"/>
          </p:cNvPicPr>
          <p:nvPr/>
        </p:nvPicPr>
        <p:blipFill>
          <a:blip r:embed="rId3"/>
          <a:stretch>
            <a:fillRect/>
          </a:stretch>
        </p:blipFill>
        <p:spPr>
          <a:xfrm>
            <a:off x="10261461" y="2037040"/>
            <a:ext cx="311825" cy="389811"/>
          </a:xfrm>
          <a:prstGeom prst="rect">
            <a:avLst/>
          </a:prstGeom>
        </p:spPr>
      </p:pic>
      <p:sp>
        <p:nvSpPr>
          <p:cNvPr id="10" name="Text 5"/>
          <p:cNvSpPr/>
          <p:nvPr/>
        </p:nvSpPr>
        <p:spPr>
          <a:xfrm>
            <a:off x="10886837" y="1983462"/>
            <a:ext cx="2970371" cy="649605"/>
          </a:xfrm>
          <a:prstGeom prst="rect">
            <a:avLst/>
          </a:prstGeom>
          <a:noFill/>
          <a:ln/>
        </p:spPr>
        <p:txBody>
          <a:bodyPr wrap="square" lIns="0" tIns="0" rIns="0" bIns="0" rtlCol="0" anchor="t"/>
          <a:lstStyle/>
          <a:p>
            <a:pPr algn="l" indent="0" marL="0">
              <a:lnSpc>
                <a:spcPts val="2550"/>
              </a:lnSpc>
              <a:buNone/>
            </a:pPr>
            <a:r>
              <a:rPr lang="en-US" sz="2000" b="1" spc="-61" kern="0" dirty="0">
                <a:solidFill>
                  <a:srgbClr val="E5E0DF"/>
                </a:solidFill>
                <a:latin typeface="Overpass Bold" pitchFamily="34" charset="0"/>
                <a:ea typeface="Overpass Bold" pitchFamily="34" charset="-122"/>
                <a:cs typeface="Overpass Bold" pitchFamily="34" charset="-120"/>
              </a:rPr>
              <a:t>Demonstrated Proficiency</a:t>
            </a:r>
            <a:endParaRPr lang="en-US" sz="2000" dirty="0"/>
          </a:p>
        </p:txBody>
      </p:sp>
      <p:sp>
        <p:nvSpPr>
          <p:cNvPr id="11" name="Text 6"/>
          <p:cNvSpPr/>
          <p:nvPr/>
        </p:nvSpPr>
        <p:spPr>
          <a:xfrm>
            <a:off x="10886837" y="2765584"/>
            <a:ext cx="2970371" cy="1060490"/>
          </a:xfrm>
          <a:prstGeom prst="rect">
            <a:avLst/>
          </a:prstGeom>
          <a:noFill/>
          <a:ln/>
        </p:spPr>
        <p:txBody>
          <a:bodyPr wrap="square" lIns="0" tIns="0" rIns="0" bIns="0" rtlCol="0" anchor="t"/>
          <a:lstStyle/>
          <a:p>
            <a:pPr algn="l" indent="0" marL="0">
              <a:lnSpc>
                <a:spcPts val="2750"/>
              </a:lnSpc>
              <a:buNone/>
            </a:pPr>
            <a:r>
              <a:rPr lang="en-US" sz="1700" dirty="0">
                <a:solidFill>
                  <a:srgbClr val="E5E0DF"/>
                </a:solidFill>
                <a:latin typeface="Overpass" pitchFamily="34" charset="0"/>
                <a:ea typeface="Overpass" pitchFamily="34" charset="-122"/>
                <a:cs typeface="Overpass" pitchFamily="34" charset="-120"/>
              </a:rPr>
              <a:t>Demonstrated proficiency in Python, SQL, MongoDB, and regex.</a:t>
            </a:r>
            <a:endParaRPr lang="en-US" sz="1700" dirty="0"/>
          </a:p>
        </p:txBody>
      </p:sp>
      <p:sp>
        <p:nvSpPr>
          <p:cNvPr id="12" name="Shape 7"/>
          <p:cNvSpPr/>
          <p:nvPr/>
        </p:nvSpPr>
        <p:spPr>
          <a:xfrm>
            <a:off x="6259711" y="4295418"/>
            <a:ext cx="497086" cy="497086"/>
          </a:xfrm>
          <a:prstGeom prst="roundRect">
            <a:avLst>
              <a:gd name="adj" fmla="val 18669"/>
            </a:avLst>
          </a:prstGeom>
          <a:solidFill>
            <a:srgbClr val="7E023C"/>
          </a:solidFill>
          <a:ln w="7620">
            <a:solidFill>
              <a:srgbClr val="971B55"/>
            </a:solidFill>
            <a:prstDash val="solid"/>
          </a:ln>
        </p:spPr>
      </p:sp>
      <p:pic>
        <p:nvPicPr>
          <p:cNvPr id="13" name="Image 3" descr="preencoded.png">    </p:cNvPr>
          <p:cNvPicPr>
            <a:picLocks noChangeAspect="1"/>
          </p:cNvPicPr>
          <p:nvPr/>
        </p:nvPicPr>
        <p:blipFill>
          <a:blip r:embed="rId4"/>
          <a:stretch>
            <a:fillRect/>
          </a:stretch>
        </p:blipFill>
        <p:spPr>
          <a:xfrm>
            <a:off x="6352282" y="4348996"/>
            <a:ext cx="311825" cy="389811"/>
          </a:xfrm>
          <a:prstGeom prst="rect">
            <a:avLst/>
          </a:prstGeom>
        </p:spPr>
      </p:pic>
      <p:sp>
        <p:nvSpPr>
          <p:cNvPr id="14" name="Text 8"/>
          <p:cNvSpPr/>
          <p:nvPr/>
        </p:nvSpPr>
        <p:spPr>
          <a:xfrm>
            <a:off x="6977658" y="4295418"/>
            <a:ext cx="2599372" cy="324802"/>
          </a:xfrm>
          <a:prstGeom prst="rect">
            <a:avLst/>
          </a:prstGeom>
          <a:noFill/>
          <a:ln/>
        </p:spPr>
        <p:txBody>
          <a:bodyPr wrap="none" lIns="0" tIns="0" rIns="0" bIns="0" rtlCol="0" anchor="t"/>
          <a:lstStyle/>
          <a:p>
            <a:pPr algn="l" indent="0" marL="0">
              <a:lnSpc>
                <a:spcPts val="2550"/>
              </a:lnSpc>
              <a:buNone/>
            </a:pPr>
            <a:r>
              <a:rPr lang="en-US" sz="2000" b="1" spc="-61" kern="0" dirty="0">
                <a:solidFill>
                  <a:srgbClr val="E5E0DF"/>
                </a:solidFill>
                <a:latin typeface="Overpass Bold" pitchFamily="34" charset="0"/>
                <a:ea typeface="Overpass Bold" pitchFamily="34" charset="-122"/>
                <a:cs typeface="Overpass Bold" pitchFamily="34" charset="-120"/>
              </a:rPr>
              <a:t>Actionable Insights</a:t>
            </a:r>
            <a:endParaRPr lang="en-US" sz="2000" dirty="0"/>
          </a:p>
        </p:txBody>
      </p:sp>
      <p:sp>
        <p:nvSpPr>
          <p:cNvPr id="15" name="Text 9"/>
          <p:cNvSpPr/>
          <p:nvPr/>
        </p:nvSpPr>
        <p:spPr>
          <a:xfrm>
            <a:off x="6977658" y="4752737"/>
            <a:ext cx="6879431" cy="353497"/>
          </a:xfrm>
          <a:prstGeom prst="rect">
            <a:avLst/>
          </a:prstGeom>
          <a:noFill/>
          <a:ln/>
        </p:spPr>
        <p:txBody>
          <a:bodyPr wrap="none" lIns="0" tIns="0" rIns="0" bIns="0" rtlCol="0" anchor="t"/>
          <a:lstStyle/>
          <a:p>
            <a:pPr algn="l" indent="0" marL="0">
              <a:lnSpc>
                <a:spcPts val="2750"/>
              </a:lnSpc>
              <a:buNone/>
            </a:pPr>
            <a:r>
              <a:rPr lang="en-US" sz="1700" dirty="0">
                <a:solidFill>
                  <a:srgbClr val="E5E0DF"/>
                </a:solidFill>
                <a:latin typeface="Overpass" pitchFamily="34" charset="0"/>
                <a:ea typeface="Overpass" pitchFamily="34" charset="-122"/>
                <a:cs typeface="Overpass" pitchFamily="34" charset="-120"/>
              </a:rPr>
              <a:t>Uncovered actionable insights about email patterns.</a:t>
            </a:r>
            <a:endParaRPr lang="en-US" sz="1700" dirty="0"/>
          </a:p>
        </p:txBody>
      </p:sp>
      <p:sp>
        <p:nvSpPr>
          <p:cNvPr id="16" name="Text 10"/>
          <p:cNvSpPr/>
          <p:nvPr/>
        </p:nvSpPr>
        <p:spPr>
          <a:xfrm>
            <a:off x="6259711" y="5354717"/>
            <a:ext cx="7597378" cy="2120979"/>
          </a:xfrm>
          <a:prstGeom prst="rect">
            <a:avLst/>
          </a:prstGeom>
          <a:noFill/>
          <a:ln/>
        </p:spPr>
        <p:txBody>
          <a:bodyPr wrap="square" lIns="0" tIns="0" rIns="0" bIns="0" rtlCol="0" anchor="t"/>
          <a:lstStyle/>
          <a:p>
            <a:pPr algn="l" indent="0" marL="0">
              <a:lnSpc>
                <a:spcPts val="2750"/>
              </a:lnSpc>
              <a:buNone/>
            </a:pPr>
            <a:r>
              <a:rPr lang="en-US" sz="1700" dirty="0">
                <a:solidFill>
                  <a:srgbClr val="E5E0DF"/>
                </a:solidFill>
                <a:latin typeface="Overpass" pitchFamily="34" charset="0"/>
                <a:ea typeface="Overpass" pitchFamily="34" charset="-122"/>
                <a:cs typeface="Overpass" pitchFamily="34" charset="-120"/>
              </a:rPr>
              <a:t>In conclusion, this project successfully built a data pipeline to process and analyze server log data. The project demonstrated proficiency in Python, SQL, MongoDB, and regular expressions. Actionable insights about email patterns were uncovered through data analysis. The code is reusable and well-documented for future extensions, providing a solid foundation for further development and analysis.</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2025-04-12T13:16:06Z</dcterms:created>
  <dcterms:modified xsi:type="dcterms:W3CDTF">2025-04-12T13:16:06Z</dcterms:modified>
</cp:coreProperties>
</file>